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5" r:id="rId1"/>
  </p:sldMasterIdLst>
  <p:notesMasterIdLst>
    <p:notesMasterId r:id="rId15"/>
  </p:notesMasterIdLst>
  <p:handoutMasterIdLst>
    <p:handoutMasterId r:id="rId16"/>
  </p:handoutMasterIdLst>
  <p:sldIdLst>
    <p:sldId id="377" r:id="rId2"/>
    <p:sldId id="496" r:id="rId3"/>
    <p:sldId id="431" r:id="rId4"/>
    <p:sldId id="513" r:id="rId5"/>
    <p:sldId id="514" r:id="rId6"/>
    <p:sldId id="499" r:id="rId7"/>
    <p:sldId id="506" r:id="rId8"/>
    <p:sldId id="516" r:id="rId9"/>
    <p:sldId id="518" r:id="rId10"/>
    <p:sldId id="517" r:id="rId11"/>
    <p:sldId id="515" r:id="rId12"/>
    <p:sldId id="519" r:id="rId13"/>
    <p:sldId id="378" r:id="rId14"/>
  </p:sldIdLst>
  <p:sldSz cx="9144000" cy="6858000" type="screen4x3"/>
  <p:notesSz cx="6794500" cy="9931400"/>
  <p:defaultTextStyle>
    <a:defPPr>
      <a:defRPr lang="sv-SE"/>
    </a:defPPr>
    <a:lvl1pPr algn="l" rtl="0" fontAlgn="base">
      <a:spcBef>
        <a:spcPct val="20000"/>
      </a:spcBef>
      <a:spcAft>
        <a:spcPct val="0"/>
      </a:spcAft>
      <a:buClr>
        <a:schemeClr val="accent1"/>
      </a:buClr>
      <a:buSzPct val="65000"/>
      <a:buFont typeface="Wingdings" pitchFamily="2" charset="2"/>
      <a:defRPr sz="1200" i="1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buClr>
        <a:schemeClr val="accent1"/>
      </a:buClr>
      <a:buSzPct val="65000"/>
      <a:buFont typeface="Wingdings" pitchFamily="2" charset="2"/>
      <a:defRPr sz="1200" i="1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buClr>
        <a:schemeClr val="accent1"/>
      </a:buClr>
      <a:buSzPct val="65000"/>
      <a:buFont typeface="Wingdings" pitchFamily="2" charset="2"/>
      <a:defRPr sz="1200" i="1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buClr>
        <a:schemeClr val="accent1"/>
      </a:buClr>
      <a:buSzPct val="65000"/>
      <a:buFont typeface="Wingdings" pitchFamily="2" charset="2"/>
      <a:defRPr sz="1200" i="1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buClr>
        <a:schemeClr val="accent1"/>
      </a:buClr>
      <a:buSzPct val="65000"/>
      <a:buFont typeface="Wingdings" pitchFamily="2" charset="2"/>
      <a:defRPr sz="1200" i="1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i="1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1200" i="1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1200" i="1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1200" i="1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982CA"/>
    <a:srgbClr val="FF3300"/>
    <a:srgbClr val="FF0000"/>
    <a:srgbClr val="EAEAEA"/>
    <a:srgbClr val="437BBE"/>
    <a:srgbClr val="5F5F5F"/>
    <a:srgbClr val="B31B2D"/>
    <a:srgbClr val="FFFFCC"/>
    <a:srgbClr val="F8F8F8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796" autoAdjust="0"/>
    <p:restoredTop sz="91026" autoAdjust="0"/>
  </p:normalViewPr>
  <p:slideViewPr>
    <p:cSldViewPr>
      <p:cViewPr>
        <p:scale>
          <a:sx n="70" d="100"/>
          <a:sy n="70" d="100"/>
        </p:scale>
        <p:origin x="-1344" y="-6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0" d="100"/>
        <a:sy n="130" d="100"/>
      </p:scale>
      <p:origin x="0" y="157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006" cy="497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>
            <a:lvl1pPr defTabSz="914472">
              <a:spcBef>
                <a:spcPct val="0"/>
              </a:spcBef>
              <a:buClrTx/>
              <a:buSzTx/>
              <a:buFontTx/>
              <a:buNone/>
              <a:defRPr i="0"/>
            </a:lvl1pPr>
          </a:lstStyle>
          <a:p>
            <a:endParaRPr lang="sv-SE"/>
          </a:p>
        </p:txBody>
      </p:sp>
      <p:sp>
        <p:nvSpPr>
          <p:cNvPr id="1402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6976" y="0"/>
            <a:ext cx="2946006" cy="497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>
            <a:lvl1pPr algn="r" defTabSz="914472">
              <a:spcBef>
                <a:spcPct val="0"/>
              </a:spcBef>
              <a:buClrTx/>
              <a:buSzTx/>
              <a:buFontTx/>
              <a:buNone/>
              <a:defRPr i="0"/>
            </a:lvl1pPr>
          </a:lstStyle>
          <a:p>
            <a:fld id="{3A258335-CA54-44DF-BBD8-021201496322}" type="datetime1">
              <a:rPr lang="sv-SE"/>
              <a:pPr/>
              <a:t>2015-06-11</a:t>
            </a:fld>
            <a:endParaRPr lang="sv-SE"/>
          </a:p>
        </p:txBody>
      </p:sp>
      <p:sp>
        <p:nvSpPr>
          <p:cNvPr id="1402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2288"/>
            <a:ext cx="2946006" cy="497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b" anchorCtr="0" compatLnSpc="1">
            <a:prstTxWarp prst="textNoShape">
              <a:avLst/>
            </a:prstTxWarp>
          </a:bodyPr>
          <a:lstStyle>
            <a:lvl1pPr defTabSz="914472">
              <a:spcBef>
                <a:spcPct val="0"/>
              </a:spcBef>
              <a:buClrTx/>
              <a:buSzTx/>
              <a:buFontTx/>
              <a:buNone/>
              <a:defRPr i="0"/>
            </a:lvl1pPr>
          </a:lstStyle>
          <a:p>
            <a:r>
              <a:rPr lang="sv-SE"/>
              <a:t>Linköpings universitet</a:t>
            </a:r>
          </a:p>
        </p:txBody>
      </p:sp>
      <p:sp>
        <p:nvSpPr>
          <p:cNvPr id="1402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6976" y="9432288"/>
            <a:ext cx="2946006" cy="497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b" anchorCtr="0" compatLnSpc="1">
            <a:prstTxWarp prst="textNoShape">
              <a:avLst/>
            </a:prstTxWarp>
          </a:bodyPr>
          <a:lstStyle>
            <a:lvl1pPr algn="r" defTabSz="914472">
              <a:spcBef>
                <a:spcPct val="0"/>
              </a:spcBef>
              <a:buClrTx/>
              <a:buSzTx/>
              <a:buFontTx/>
              <a:buNone/>
              <a:defRPr i="0"/>
            </a:lvl1pPr>
          </a:lstStyle>
          <a:p>
            <a:fld id="{1F9E1B00-A385-480D-9799-60413CBB12A6}" type="slidenum">
              <a:rPr lang="sv-SE"/>
              <a:pPr/>
              <a:t>‹N°›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824998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006" cy="497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>
            <a:lvl1pPr defTabSz="914472">
              <a:spcBef>
                <a:spcPct val="0"/>
              </a:spcBef>
              <a:buClrTx/>
              <a:buSzTx/>
              <a:buFontTx/>
              <a:buNone/>
              <a:defRPr i="0"/>
            </a:lvl1pPr>
          </a:lstStyle>
          <a:p>
            <a:endParaRPr lang="sv-SE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6976" y="0"/>
            <a:ext cx="2946006" cy="497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>
            <a:lvl1pPr algn="r" defTabSz="914472">
              <a:spcBef>
                <a:spcPct val="0"/>
              </a:spcBef>
              <a:buClrTx/>
              <a:buSzTx/>
              <a:buFontTx/>
              <a:buNone/>
              <a:defRPr i="0"/>
            </a:lvl1pPr>
          </a:lstStyle>
          <a:p>
            <a:fld id="{3478B66C-3CDD-4DAC-BCC2-1CF4F547501B}" type="datetime1">
              <a:rPr lang="sv-SE"/>
              <a:pPr/>
              <a:t>2015-06-11</a:t>
            </a:fld>
            <a:endParaRPr lang="sv-SE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6125"/>
            <a:ext cx="4960938" cy="37226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147" y="4718455"/>
            <a:ext cx="5436208" cy="4467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2288"/>
            <a:ext cx="2946006" cy="497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b" anchorCtr="0" compatLnSpc="1">
            <a:prstTxWarp prst="textNoShape">
              <a:avLst/>
            </a:prstTxWarp>
          </a:bodyPr>
          <a:lstStyle>
            <a:lvl1pPr defTabSz="914472">
              <a:spcBef>
                <a:spcPct val="0"/>
              </a:spcBef>
              <a:buClrTx/>
              <a:buSzTx/>
              <a:buFontTx/>
              <a:buNone/>
              <a:defRPr i="0"/>
            </a:lvl1pPr>
          </a:lstStyle>
          <a:p>
            <a:r>
              <a:rPr lang="sv-SE"/>
              <a:t>Linköpings universitet</a:t>
            </a: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6976" y="9432288"/>
            <a:ext cx="2946006" cy="497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b" anchorCtr="0" compatLnSpc="1">
            <a:prstTxWarp prst="textNoShape">
              <a:avLst/>
            </a:prstTxWarp>
          </a:bodyPr>
          <a:lstStyle>
            <a:lvl1pPr algn="r" defTabSz="914472">
              <a:spcBef>
                <a:spcPct val="0"/>
              </a:spcBef>
              <a:buClrTx/>
              <a:buSzTx/>
              <a:buFontTx/>
              <a:buNone/>
              <a:defRPr i="0"/>
            </a:lvl1pPr>
          </a:lstStyle>
          <a:p>
            <a:fld id="{9E19115D-3025-484C-A12B-200D3B7C8AB2}" type="slidenum">
              <a:rPr lang="sv-SE"/>
              <a:pPr/>
              <a:t>‹N°›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62520288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9802BEF8-E797-4E07-A305-E04DB3DFE8C1}" type="datetime1">
              <a:rPr lang="sv-SE"/>
              <a:pPr/>
              <a:t>2015-06-11</a:t>
            </a:fld>
            <a:endParaRPr lang="sv-S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sv-SE"/>
              <a:t>Linköpings universitet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DF2364-164F-44B4-8203-DB87472B23EC}" type="slidenum">
              <a:rPr lang="sv-SE"/>
              <a:pPr/>
              <a:t>1</a:t>
            </a:fld>
            <a:endParaRPr lang="sv-SE"/>
          </a:p>
        </p:txBody>
      </p:sp>
      <p:sp>
        <p:nvSpPr>
          <p:cNvPr id="299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9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5" r="38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7412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1619969" y="6243638"/>
            <a:ext cx="1008063" cy="457200"/>
          </a:xfrm>
        </p:spPr>
        <p:txBody>
          <a:bodyPr anchor="b" anchorCtr="0"/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2007-05-25</a:t>
            </a:r>
            <a:endParaRPr lang="sv-SE" altLang="en-US" dirty="0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2843932" y="6237288"/>
            <a:ext cx="3095625" cy="457200"/>
          </a:xfrm>
        </p:spPr>
        <p:txBody>
          <a:bodyPr anchor="b" anchorCtr="0"/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r>
              <a:rPr lang="sv-SE" altLang="en-US" dirty="0"/>
              <a:t>Baspresentation LiU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145932" y="6243638"/>
            <a:ext cx="1234380" cy="457200"/>
          </a:xfrm>
        </p:spPr>
        <p:txBody>
          <a:bodyPr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EF05D053-2BF8-42DD-A080-ABD0C2C8396F}" type="slidenum">
              <a:rPr lang="sv-SE" altLang="en-US"/>
              <a:pPr/>
              <a:t>‹N°›</a:t>
            </a:fld>
            <a:endParaRPr lang="sv-SE" altLang="en-US"/>
          </a:p>
        </p:txBody>
      </p:sp>
      <p:pic>
        <p:nvPicPr>
          <p:cNvPr id="3" name="Bildobjekt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6280745"/>
            <a:ext cx="1800200" cy="210177"/>
          </a:xfrm>
          <a:prstGeom prst="rect">
            <a:avLst/>
          </a:prstGeom>
        </p:spPr>
      </p:pic>
      <p:pic>
        <p:nvPicPr>
          <p:cNvPr id="9" name="Bildobjekt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5773" y="323130"/>
            <a:ext cx="1023616" cy="101865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Baspresentation LiU</a:t>
            </a:r>
          </a:p>
        </p:txBody>
      </p:sp>
      <p:sp>
        <p:nvSpPr>
          <p:cNvPr id="6" name="Platshållare för datum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2007-05-25</a:t>
            </a: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6CFA9B-72B7-4448-955D-14E3C3620BE4}" type="slidenum">
              <a:rPr lang="sv-SE"/>
              <a:pPr/>
              <a:t>‹N°›</a:t>
            </a:fld>
            <a:endParaRPr lang="sv-S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Baspresentation LiU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2007-05-25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50729C-703F-4FDF-A5C9-D10888D38B78}" type="slidenum">
              <a:rPr lang="sv-SE"/>
              <a:pPr/>
              <a:t>‹N°›</a:t>
            </a:fld>
            <a:endParaRPr lang="sv-S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534150" y="488950"/>
            <a:ext cx="1925638" cy="5532438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755650" y="488950"/>
            <a:ext cx="5626100" cy="5532438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Baspresentation LiU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2007-05-25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809BCD-F8B9-40A5-8A53-B743DDD78FCF}" type="slidenum">
              <a:rPr lang="sv-SE"/>
              <a:pPr/>
              <a:t>‹N°›</a:t>
            </a:fld>
            <a:endParaRPr lang="sv-SE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 - s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5" r="38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7412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1619969" y="6243638"/>
            <a:ext cx="1008063" cy="457200"/>
          </a:xfrm>
        </p:spPr>
        <p:txBody>
          <a:bodyPr anchor="b" anchorCtr="0"/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2011-04-18</a:t>
            </a:r>
            <a:endParaRPr lang="sv-SE" altLang="en-US" dirty="0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2843932" y="6237288"/>
            <a:ext cx="3095625" cy="457200"/>
          </a:xfrm>
        </p:spPr>
        <p:txBody>
          <a:bodyPr anchor="b" anchorCtr="0"/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r>
              <a:rPr lang="sv-SE" altLang="en-US" dirty="0"/>
              <a:t>Baspresentation LiU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145932" y="6243638"/>
            <a:ext cx="1234380" cy="457200"/>
          </a:xfrm>
        </p:spPr>
        <p:txBody>
          <a:bodyPr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EF05D053-2BF8-42DD-A080-ABD0C2C8396F}" type="slidenum">
              <a:rPr lang="sv-SE" altLang="en-US"/>
              <a:pPr/>
              <a:t>‹N°›</a:t>
            </a:fld>
            <a:endParaRPr lang="sv-SE" altLang="en-US"/>
          </a:p>
        </p:txBody>
      </p:sp>
    </p:spTree>
    <p:extLst>
      <p:ext uri="{BB962C8B-B14F-4D97-AF65-F5344CB8AC3E}">
        <p14:creationId xmlns:p14="http://schemas.microsoft.com/office/powerpoint/2010/main" val="22697812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Baspresentation LiU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2007-05-25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5795E0-07E7-42BE-93B3-2E89675223BE}" type="slidenum">
              <a:rPr lang="sv-SE"/>
              <a:pPr/>
              <a:t>‹N°›</a:t>
            </a:fld>
            <a:endParaRPr lang="sv-S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51520" y="692696"/>
            <a:ext cx="8640960" cy="1139825"/>
          </a:xfrm>
        </p:spPr>
        <p:txBody>
          <a:bodyPr/>
          <a:lstStyle>
            <a:lvl1pPr algn="ctr">
              <a:defRPr/>
            </a:lvl1pPr>
          </a:lstStyle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83568" y="1700808"/>
            <a:ext cx="7704856" cy="4321175"/>
          </a:xfrm>
        </p:spPr>
        <p:txBody>
          <a:bodyPr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Baspresentation LiU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2007-05-25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5795E0-07E7-42BE-93B3-2E89675223BE}" type="slidenum">
              <a:rPr lang="sv-SE"/>
              <a:pPr/>
              <a:t>‹N°›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607046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Baspresentation LiU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2007-05-25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52F480-7CC9-4541-9B62-E9475F135891}" type="slidenum">
              <a:rPr lang="sv-SE"/>
              <a:pPr/>
              <a:t>‹N°›</a:t>
            </a:fld>
            <a:endParaRPr lang="sv-S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755650" y="1700213"/>
            <a:ext cx="3775075" cy="43211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83125" y="1700213"/>
            <a:ext cx="3776663" cy="43211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Baspresentation LiU</a:t>
            </a:r>
          </a:p>
        </p:txBody>
      </p:sp>
      <p:sp>
        <p:nvSpPr>
          <p:cNvPr id="6" name="Platshållare för datum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2007-05-25</a:t>
            </a: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818985-BFA4-4EF8-B762-3F99CBF6E53E}" type="slidenum">
              <a:rPr lang="sv-SE"/>
              <a:pPr/>
              <a:t>‹N°›</a:t>
            </a:fld>
            <a:endParaRPr lang="sv-S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sidfot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Baspresentation LiU</a:t>
            </a:r>
          </a:p>
        </p:txBody>
      </p:sp>
      <p:sp>
        <p:nvSpPr>
          <p:cNvPr id="8" name="Platshållare för datum 7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2007-05-25</a:t>
            </a:r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9097F0-9F81-4258-AAE6-978903515AFF}" type="slidenum">
              <a:rPr lang="sv-SE"/>
              <a:pPr/>
              <a:t>‹N°›</a:t>
            </a:fld>
            <a:endParaRPr lang="sv-S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Baspresentation LiU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2007-05-25</a:t>
            </a: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0CEE28-7C74-4D1B-A3C4-97F171BE8C06}" type="slidenum">
              <a:rPr lang="sv-SE"/>
              <a:pPr/>
              <a:t>‹N°›</a:t>
            </a:fld>
            <a:endParaRPr lang="sv-S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fot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Baspresentation LiU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2007-05-25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6D061A-7008-4981-9843-F01225FEAEA0}" type="slidenum">
              <a:rPr lang="sv-SE"/>
              <a:pPr/>
              <a:t>‹N°›</a:t>
            </a:fld>
            <a:endParaRPr lang="sv-S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Baspresentation LiU</a:t>
            </a:r>
          </a:p>
        </p:txBody>
      </p:sp>
      <p:sp>
        <p:nvSpPr>
          <p:cNvPr id="6" name="Platshållare för datum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2007-05-25</a:t>
            </a: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5DB140-1D28-43AA-AF13-B199EA175FE9}" type="slidenum">
              <a:rPr lang="sv-SE"/>
              <a:pPr/>
              <a:t>‹N°›</a:t>
            </a:fld>
            <a:endParaRPr lang="sv-S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07904" y="6597352"/>
            <a:ext cx="3024188" cy="204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1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ClrTx/>
              <a:buSzTx/>
              <a:buFontTx/>
              <a:buNone/>
              <a:defRPr sz="800" i="0" baseline="0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Baspresentation LiU</a:t>
            </a:r>
            <a:endParaRPr lang="sv-SE" dirty="0"/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347864" y="692696"/>
            <a:ext cx="5687988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dirty="0" smtClean="0"/>
              <a:t>Klicka här för att ändra format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87824" y="1700808"/>
            <a:ext cx="5687988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843808" y="6597352"/>
            <a:ext cx="71913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1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800" i="0" baseline="0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2011-02-17</a:t>
            </a:r>
            <a:endParaRPr lang="sv-SE" dirty="0"/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51520" y="6525344"/>
            <a:ext cx="31432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600" i="0">
                <a:solidFill>
                  <a:schemeClr val="tx1"/>
                </a:solidFill>
              </a:defRPr>
            </a:lvl1pPr>
          </a:lstStyle>
          <a:p>
            <a:fld id="{7C2B7838-142F-47B9-9C78-FC1986D94433}" type="slidenum">
              <a:rPr lang="sv-SE" smtClean="0"/>
              <a:pPr/>
              <a:t>‹N°›</a:t>
            </a:fld>
            <a:endParaRPr lang="sv-SE" dirty="0"/>
          </a:p>
        </p:txBody>
      </p:sp>
      <p:cxnSp>
        <p:nvCxnSpPr>
          <p:cNvPr id="22" name="Rak 21"/>
          <p:cNvCxnSpPr/>
          <p:nvPr/>
        </p:nvCxnSpPr>
        <p:spPr bwMode="auto">
          <a:xfrm flipH="1">
            <a:off x="0" y="6453336"/>
            <a:ext cx="9144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6" name="Bildobjekt 5" descr="liulogga_blå.png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6270940"/>
            <a:ext cx="1800200" cy="21017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68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  <p:sldLayoutId id="2147483666" r:id="rId12"/>
    <p:sldLayoutId id="2147483667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200" baseline="0">
          <a:solidFill>
            <a:srgbClr val="437BBE"/>
          </a:solidFill>
          <a:latin typeface="Arial"/>
          <a:ea typeface="+mj-ea"/>
          <a:cs typeface="Arial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0"/>
        </a:spcBef>
        <a:spcAft>
          <a:spcPct val="40000"/>
        </a:spcAft>
        <a:buClr>
          <a:srgbClr val="437BBE"/>
        </a:buClr>
        <a:buFont typeface="Arial"/>
        <a:buChar char="•"/>
        <a:defRPr sz="2000">
          <a:solidFill>
            <a:schemeClr val="tx1"/>
          </a:solidFill>
          <a:latin typeface="Arial"/>
          <a:ea typeface="+mn-ea"/>
          <a:cs typeface="Arial"/>
        </a:defRPr>
      </a:lvl1pPr>
      <a:lvl2pPr marL="669925" indent="-325438" algn="l" rtl="0" fontAlgn="base">
        <a:spcBef>
          <a:spcPct val="0"/>
        </a:spcBef>
        <a:spcAft>
          <a:spcPct val="40000"/>
        </a:spcAft>
        <a:buClr>
          <a:schemeClr val="tx2"/>
        </a:buClr>
        <a:buFont typeface="Arial"/>
        <a:buChar char="•"/>
        <a:defRPr>
          <a:solidFill>
            <a:schemeClr val="tx1"/>
          </a:solidFill>
          <a:latin typeface="Arial"/>
          <a:cs typeface="Arial"/>
        </a:defRPr>
      </a:lvl2pPr>
      <a:lvl3pPr marL="1022350" indent="-350838" algn="l" rtl="0" fontAlgn="base">
        <a:spcBef>
          <a:spcPct val="0"/>
        </a:spcBef>
        <a:spcAft>
          <a:spcPct val="40000"/>
        </a:spcAft>
        <a:buClr>
          <a:schemeClr val="tx2"/>
        </a:buClr>
        <a:buFont typeface="Arial"/>
        <a:buChar char="•"/>
        <a:defRPr sz="1600">
          <a:solidFill>
            <a:schemeClr val="tx1"/>
          </a:solidFill>
          <a:latin typeface="Arial"/>
          <a:cs typeface="Arial"/>
        </a:defRPr>
      </a:lvl3pPr>
      <a:lvl4pPr marL="1339850" indent="-315913" algn="l" rtl="0" fontAlgn="base">
        <a:spcBef>
          <a:spcPct val="0"/>
        </a:spcBef>
        <a:spcAft>
          <a:spcPct val="40000"/>
        </a:spcAft>
        <a:buClr>
          <a:schemeClr val="tx2"/>
        </a:buClr>
        <a:buFont typeface="Arial"/>
        <a:buChar char="•"/>
        <a:defRPr sz="1400">
          <a:solidFill>
            <a:schemeClr val="tx1"/>
          </a:solidFill>
          <a:latin typeface="Arial"/>
          <a:cs typeface="Arial"/>
        </a:defRPr>
      </a:lvl4pPr>
      <a:lvl5pPr marL="1681163" indent="-339725" algn="l" rtl="0" fontAlgn="base">
        <a:spcBef>
          <a:spcPct val="0"/>
        </a:spcBef>
        <a:spcAft>
          <a:spcPct val="40000"/>
        </a:spcAft>
        <a:buClr>
          <a:schemeClr val="tx2"/>
        </a:buClr>
        <a:buFont typeface="Arial"/>
        <a:buChar char="•"/>
        <a:defRPr sz="2000">
          <a:solidFill>
            <a:schemeClr val="tx1"/>
          </a:solidFill>
          <a:latin typeface="Arial"/>
          <a:cs typeface="Arial"/>
        </a:defRPr>
      </a:lvl5pPr>
      <a:lvl6pPr marL="2138363" indent="-339725" algn="l" rtl="0" fontAlgn="base">
        <a:spcBef>
          <a:spcPct val="0"/>
        </a:spcBef>
        <a:spcAft>
          <a:spcPct val="40000"/>
        </a:spcAft>
        <a:buClr>
          <a:schemeClr val="tx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0"/>
        </a:spcBef>
        <a:spcAft>
          <a:spcPct val="40000"/>
        </a:spcAft>
        <a:buClr>
          <a:schemeClr val="tx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0"/>
        </a:spcBef>
        <a:spcAft>
          <a:spcPct val="40000"/>
        </a:spcAft>
        <a:buClr>
          <a:schemeClr val="tx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0"/>
        </a:spcBef>
        <a:spcAft>
          <a:spcPct val="40000"/>
        </a:spcAft>
        <a:buClr>
          <a:schemeClr val="tx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/>
          <p:cNvSpPr/>
          <p:nvPr/>
        </p:nvSpPr>
        <p:spPr bwMode="auto">
          <a:xfrm>
            <a:off x="-2604" y="1628800"/>
            <a:ext cx="7958980" cy="1637134"/>
          </a:xfrm>
          <a:prstGeom prst="rect">
            <a:avLst/>
          </a:prstGeom>
          <a:solidFill>
            <a:srgbClr val="4982C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022350" marR="0" indent="-35083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None/>
              <a:tabLst/>
            </a:pPr>
            <a:endParaRPr kumimoji="0" lang="sv-SE" sz="12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" name="Rectangle 15"/>
          <p:cNvSpPr txBox="1">
            <a:spLocks noChangeArrowheads="1"/>
          </p:cNvSpPr>
          <p:nvPr/>
        </p:nvSpPr>
        <p:spPr bwMode="auto">
          <a:xfrm>
            <a:off x="611560" y="2905894"/>
            <a:ext cx="4896544" cy="72008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sv-SE" sz="20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256015" name="Rectangle 15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107504" y="1772815"/>
            <a:ext cx="7664896" cy="147828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z="2800" dirty="0" smtClean="0">
                <a:solidFill>
                  <a:schemeClr val="bg1"/>
                </a:solidFill>
              </a:rPr>
              <a:t>Sustainability </a:t>
            </a:r>
            <a:r>
              <a:rPr lang="en-US" sz="2800" dirty="0">
                <a:solidFill>
                  <a:schemeClr val="bg1"/>
                </a:solidFill>
              </a:rPr>
              <a:t>indicators for Small and Medium-sized Enterprises (SMEs) in the transition to provide Product-Service Systems (</a:t>
            </a:r>
            <a:r>
              <a:rPr lang="en-US" sz="2800" dirty="0" smtClean="0">
                <a:solidFill>
                  <a:schemeClr val="bg1"/>
                </a:solidFill>
              </a:rPr>
              <a:t>PSS)</a:t>
            </a:r>
            <a:endParaRPr lang="sv-SE" sz="2800" dirty="0">
              <a:solidFill>
                <a:schemeClr val="bg1"/>
              </a:solidFill>
            </a:endParaRPr>
          </a:p>
        </p:txBody>
      </p:sp>
      <p:sp>
        <p:nvSpPr>
          <p:cNvPr id="7" name="Rectangle 14"/>
          <p:cNvSpPr txBox="1">
            <a:spLocks noChangeArrowheads="1"/>
          </p:cNvSpPr>
          <p:nvPr/>
        </p:nvSpPr>
        <p:spPr bwMode="auto">
          <a:xfrm>
            <a:off x="971600" y="4293096"/>
            <a:ext cx="7416824" cy="172819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40000"/>
              </a:spcAft>
              <a:buClr>
                <a:srgbClr val="437BBE"/>
              </a:buClr>
              <a:buSzTx/>
              <a:buFont typeface="Wingdings" pitchFamily="2" charset="2"/>
              <a:buNone/>
              <a:tabLst/>
              <a:defRPr/>
            </a:pPr>
            <a:r>
              <a:rPr lang="sv-SE" sz="1900" b="1" i="0" kern="0" dirty="0" smtClean="0">
                <a:latin typeface="Arial"/>
                <a:cs typeface="Arial"/>
              </a:rPr>
              <a:t>Erik</a:t>
            </a:r>
            <a:r>
              <a:rPr lang="sv-SE" sz="1900" i="0" kern="0" dirty="0" smtClean="0">
                <a:latin typeface="Arial"/>
                <a:cs typeface="Arial"/>
              </a:rPr>
              <a:t> </a:t>
            </a:r>
            <a:r>
              <a:rPr lang="sv-SE" sz="1900" b="1" i="0" kern="0" dirty="0" smtClean="0">
                <a:latin typeface="Arial"/>
                <a:cs typeface="Arial"/>
              </a:rPr>
              <a:t>Sundin</a:t>
            </a:r>
            <a:r>
              <a:rPr lang="sv-SE" sz="1900" b="1" i="0" kern="0" baseline="30000" dirty="0" smtClean="0">
                <a:latin typeface="Arial"/>
                <a:cs typeface="Arial"/>
              </a:rPr>
              <a:t>1</a:t>
            </a:r>
            <a:r>
              <a:rPr lang="sv-SE" sz="1900" b="1" i="0" kern="0" dirty="0" smtClean="0">
                <a:latin typeface="Arial"/>
                <a:cs typeface="Arial"/>
              </a:rPr>
              <a:t>, Elin Nässlander</a:t>
            </a:r>
            <a:r>
              <a:rPr lang="sv-SE" sz="1900" b="1" i="0" kern="0" baseline="30000" dirty="0" smtClean="0">
                <a:latin typeface="Arial"/>
                <a:cs typeface="Arial"/>
              </a:rPr>
              <a:t>1</a:t>
            </a:r>
            <a:r>
              <a:rPr lang="sv-SE" sz="1900" b="1" i="0" kern="0" dirty="0" smtClean="0">
                <a:latin typeface="Arial"/>
                <a:cs typeface="Arial"/>
              </a:rPr>
              <a:t> and Alan Lelah</a:t>
            </a:r>
            <a:r>
              <a:rPr lang="sv-SE" sz="1900" b="1" i="0" kern="0" baseline="30000" dirty="0" smtClean="0">
                <a:latin typeface="Arial"/>
                <a:cs typeface="Arial"/>
              </a:rPr>
              <a:t>2</a:t>
            </a:r>
            <a:endParaRPr kumimoji="0" lang="sv-SE" sz="1900" b="1" i="0" u="none" strike="noStrike" kern="0" cap="none" spc="0" normalizeH="0" baseline="3000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4" name="Rektangel 3"/>
          <p:cNvSpPr/>
          <p:nvPr/>
        </p:nvSpPr>
        <p:spPr bwMode="auto">
          <a:xfrm>
            <a:off x="0" y="3212976"/>
            <a:ext cx="5438700" cy="537942"/>
          </a:xfrm>
          <a:prstGeom prst="rect">
            <a:avLst/>
          </a:prstGeom>
          <a:solidFill>
            <a:srgbClr val="4982C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>
              <a:spcBef>
                <a:spcPct val="0"/>
              </a:spcBef>
              <a:spcAft>
                <a:spcPct val="40000"/>
              </a:spcAft>
              <a:buClr>
                <a:schemeClr val="tx2"/>
              </a:buClr>
              <a:buSzTx/>
            </a:pPr>
            <a:r>
              <a:rPr lang="sv-SE" sz="1800" i="0" dirty="0" smtClean="0">
                <a:solidFill>
                  <a:schemeClr val="bg1"/>
                </a:solidFill>
              </a:rPr>
              <a:t>  Presentation at IPS2-15, </a:t>
            </a:r>
            <a:r>
              <a:rPr lang="sv-SE" sz="1800" i="0" dirty="0" err="1" smtClean="0">
                <a:solidFill>
                  <a:schemeClr val="bg1"/>
                </a:solidFill>
              </a:rPr>
              <a:t>St.Etienne</a:t>
            </a:r>
            <a:r>
              <a:rPr lang="sv-SE" sz="1800" i="0" dirty="0" smtClean="0">
                <a:solidFill>
                  <a:schemeClr val="bg1"/>
                </a:solidFill>
              </a:rPr>
              <a:t>, </a:t>
            </a:r>
            <a:r>
              <a:rPr lang="sv-SE" sz="1800" i="0" dirty="0" err="1" smtClean="0">
                <a:solidFill>
                  <a:schemeClr val="bg1"/>
                </a:solidFill>
              </a:rPr>
              <a:t>France</a:t>
            </a:r>
            <a:endParaRPr lang="sv-SE" sz="1800" i="0" dirty="0">
              <a:solidFill>
                <a:schemeClr val="bg1"/>
              </a:solidFill>
            </a:endParaRPr>
          </a:p>
        </p:txBody>
      </p:sp>
      <p:sp>
        <p:nvSpPr>
          <p:cNvPr id="8" name="Rectangle 14"/>
          <p:cNvSpPr txBox="1">
            <a:spLocks noChangeArrowheads="1"/>
          </p:cNvSpPr>
          <p:nvPr/>
        </p:nvSpPr>
        <p:spPr bwMode="auto">
          <a:xfrm>
            <a:off x="4714059" y="5053326"/>
            <a:ext cx="3708412" cy="172819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lvl="0" algn="ctr">
              <a:spcBef>
                <a:spcPct val="0"/>
              </a:spcBef>
              <a:spcAft>
                <a:spcPct val="40000"/>
              </a:spcAft>
              <a:buClr>
                <a:srgbClr val="437BBE"/>
              </a:buClr>
              <a:buSzTx/>
              <a:defRPr/>
            </a:pPr>
            <a:r>
              <a:rPr lang="sv-SE" sz="1800" b="1" kern="0" baseline="30000" dirty="0" smtClean="0">
                <a:latin typeface="Arial"/>
                <a:cs typeface="Arial"/>
              </a:rPr>
              <a:t>2</a:t>
            </a:r>
            <a:r>
              <a:rPr lang="sv-SE" sz="1800" dirty="0" smtClean="0"/>
              <a:t>G-SCOP </a:t>
            </a:r>
            <a:br>
              <a:rPr lang="sv-SE" sz="1800" dirty="0" smtClean="0"/>
            </a:br>
            <a:r>
              <a:rPr lang="sv-SE" sz="1800" dirty="0" smtClean="0"/>
              <a:t>University Grenoble Alpes,</a:t>
            </a:r>
            <a:br>
              <a:rPr lang="sv-SE" sz="1800" dirty="0" smtClean="0"/>
            </a:br>
            <a:r>
              <a:rPr lang="sv-SE" sz="1800" dirty="0" err="1" smtClean="0"/>
              <a:t>France</a:t>
            </a:r>
            <a:endParaRPr lang="sv-SE" sz="1800" dirty="0" smtClean="0"/>
          </a:p>
        </p:txBody>
      </p:sp>
      <p:sp>
        <p:nvSpPr>
          <p:cNvPr id="9" name="Rectangle 14"/>
          <p:cNvSpPr txBox="1">
            <a:spLocks noChangeArrowheads="1"/>
          </p:cNvSpPr>
          <p:nvPr/>
        </p:nvSpPr>
        <p:spPr bwMode="auto">
          <a:xfrm>
            <a:off x="107504" y="5062431"/>
            <a:ext cx="4860032" cy="172819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lvl="0" algn="ctr">
              <a:spcBef>
                <a:spcPct val="0"/>
              </a:spcBef>
              <a:spcAft>
                <a:spcPct val="40000"/>
              </a:spcAft>
              <a:buClr>
                <a:srgbClr val="437BBE"/>
              </a:buClr>
              <a:buSzTx/>
              <a:defRPr/>
            </a:pPr>
            <a:r>
              <a:rPr lang="sv-SE" sz="1800" b="1" kern="0" baseline="30000" dirty="0" smtClean="0">
                <a:latin typeface="Arial"/>
                <a:cs typeface="Arial"/>
              </a:rPr>
              <a:t>1</a:t>
            </a:r>
            <a:r>
              <a:rPr lang="sv-SE" sz="1800" dirty="0" smtClean="0"/>
              <a:t>Dept </a:t>
            </a:r>
            <a:r>
              <a:rPr lang="sv-SE" sz="1800" dirty="0" err="1" smtClean="0"/>
              <a:t>of</a:t>
            </a:r>
            <a:r>
              <a:rPr lang="sv-SE" sz="1800" dirty="0" smtClean="0"/>
              <a:t> Management and </a:t>
            </a:r>
            <a:r>
              <a:rPr lang="sv-SE" sz="1800" dirty="0" err="1" smtClean="0"/>
              <a:t>Engineering</a:t>
            </a:r>
            <a:r>
              <a:rPr lang="sv-SE" sz="1800" dirty="0" smtClean="0"/>
              <a:t/>
            </a:r>
            <a:br>
              <a:rPr lang="sv-SE" sz="1800" dirty="0" smtClean="0"/>
            </a:br>
            <a:r>
              <a:rPr lang="sv-SE" sz="1800" dirty="0" smtClean="0"/>
              <a:t>Linköping University</a:t>
            </a:r>
            <a:br>
              <a:rPr lang="sv-SE" sz="1800" dirty="0" smtClean="0"/>
            </a:br>
            <a:r>
              <a:rPr lang="sv-SE" sz="1800" dirty="0" smtClean="0"/>
              <a:t>Sweden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75" y="285751"/>
            <a:ext cx="7704138" cy="622970"/>
          </a:xfrm>
        </p:spPr>
        <p:txBody>
          <a:bodyPr/>
          <a:lstStyle/>
          <a:p>
            <a:pPr algn="ctr" eaLnBrk="1" hangingPunct="1"/>
            <a:r>
              <a:rPr lang="en-US" altLang="en-US" dirty="0" smtClean="0"/>
              <a:t>Company C (CC)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0002" y="836712"/>
            <a:ext cx="8072438" cy="5157788"/>
          </a:xfrm>
        </p:spPr>
        <p:txBody>
          <a:bodyPr/>
          <a:lstStyle/>
          <a:p>
            <a:r>
              <a:rPr lang="en-GB" dirty="0" smtClean="0"/>
              <a:t>Sustainability</a:t>
            </a:r>
            <a:br>
              <a:rPr lang="en-GB" dirty="0" smtClean="0"/>
            </a:br>
            <a:r>
              <a:rPr lang="en-GB" dirty="0" smtClean="0"/>
              <a:t>- personal interest</a:t>
            </a:r>
            <a:br>
              <a:rPr lang="en-GB" dirty="0" smtClean="0"/>
            </a:br>
            <a:r>
              <a:rPr lang="en-GB" dirty="0" smtClean="0"/>
              <a:t>- low impact product</a:t>
            </a:r>
          </a:p>
          <a:p>
            <a:r>
              <a:rPr lang="en-GB" dirty="0" smtClean="0"/>
              <a:t>Indicators</a:t>
            </a:r>
            <a:br>
              <a:rPr lang="en-GB" dirty="0" smtClean="0"/>
            </a:br>
            <a:r>
              <a:rPr lang="en-GB" dirty="0" smtClean="0"/>
              <a:t>- not regularly measured and followed up</a:t>
            </a:r>
            <a:br>
              <a:rPr lang="en-GB" dirty="0" smtClean="0"/>
            </a:br>
            <a:r>
              <a:rPr lang="en-GB" dirty="0" smtClean="0"/>
              <a:t>- more used as checklists for ecodesign</a:t>
            </a:r>
            <a:br>
              <a:rPr lang="en-GB" dirty="0" smtClean="0"/>
            </a:br>
            <a:r>
              <a:rPr lang="en-US" sz="1800" b="1" i="1" dirty="0" smtClean="0"/>
              <a:t>raw material</a:t>
            </a:r>
            <a:r>
              <a:rPr lang="en-US" sz="1800" dirty="0" smtClean="0"/>
              <a:t> (type of material), </a:t>
            </a:r>
            <a:r>
              <a:rPr lang="en-US" sz="1800" b="1" i="1" dirty="0" smtClean="0"/>
              <a:t>manufacturing</a:t>
            </a:r>
            <a:r>
              <a:rPr lang="en-US" sz="1800" dirty="0" smtClean="0"/>
              <a:t> (components and parts manufactured externally), </a:t>
            </a:r>
            <a:r>
              <a:rPr lang="en-US" sz="1800" b="1" i="1" dirty="0" smtClean="0"/>
              <a:t>use</a:t>
            </a:r>
            <a:r>
              <a:rPr lang="en-US" sz="1800" dirty="0" smtClean="0"/>
              <a:t> (functionality, durability, user habits, assistant material, circumstances of use, waste and emissions, maintenance, repair), and </a:t>
            </a:r>
            <a:r>
              <a:rPr lang="en-US" sz="1800" b="1" i="1" dirty="0" smtClean="0"/>
              <a:t>end-of-life</a:t>
            </a:r>
            <a:r>
              <a:rPr lang="en-US" sz="1800" dirty="0" smtClean="0"/>
              <a:t> (disassembly, refurbishment and reuse, recycling, elimination).</a:t>
            </a:r>
            <a:endParaRPr lang="sv-SE" sz="1800" dirty="0" smtClean="0"/>
          </a:p>
          <a:p>
            <a:r>
              <a:rPr lang="en-GB" sz="1800" dirty="0" smtClean="0"/>
              <a:t>Wished indicators to regularly measure</a:t>
            </a:r>
            <a:br>
              <a:rPr lang="en-GB" sz="1800" dirty="0" smtClean="0"/>
            </a:br>
            <a:r>
              <a:rPr lang="en-GB" sz="1800" b="1" i="1" dirty="0"/>
              <a:t>economic</a:t>
            </a:r>
            <a:r>
              <a:rPr lang="en-GB" sz="1800" dirty="0"/>
              <a:t> (number of satisfied customers, design aspects of the product, number of positive contracts from customer meetings), </a:t>
            </a:r>
            <a:r>
              <a:rPr lang="en-GB" sz="1800" b="1" i="1" dirty="0"/>
              <a:t>environmental </a:t>
            </a:r>
            <a:r>
              <a:rPr lang="en-GB" sz="1800" dirty="0"/>
              <a:t>(amount of water used, amount of energy used, amount of transportation, amount of materials used, amount of recycled materials used, amount of products being recycled after end-of-life, amount of recuperation of waste), and </a:t>
            </a:r>
            <a:r>
              <a:rPr lang="en-GB" sz="1800" b="1" i="1" dirty="0"/>
              <a:t>social</a:t>
            </a:r>
            <a:r>
              <a:rPr lang="en-GB" sz="1800" dirty="0"/>
              <a:t> (amount of local production, amount of local employment, health (amount of legionella </a:t>
            </a:r>
            <a:r>
              <a:rPr lang="en-GB" sz="1800" dirty="0" smtClean="0"/>
              <a:t>bacteria)</a:t>
            </a:r>
            <a:endParaRPr lang="en-US" alt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1707357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1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75" y="429766"/>
            <a:ext cx="7704138" cy="622970"/>
          </a:xfrm>
        </p:spPr>
        <p:txBody>
          <a:bodyPr/>
          <a:lstStyle/>
          <a:p>
            <a:pPr algn="ctr" eaLnBrk="1" hangingPunct="1"/>
            <a:r>
              <a:rPr lang="en-US" altLang="en-US" dirty="0" smtClean="0"/>
              <a:t>Environmental sustainable indicators</a:t>
            </a:r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457"/>
          <a:stretch/>
        </p:blipFill>
        <p:spPr bwMode="auto">
          <a:xfrm>
            <a:off x="988463" y="1196752"/>
            <a:ext cx="7255945" cy="5472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1495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75" y="620688"/>
            <a:ext cx="7704138" cy="622970"/>
          </a:xfrm>
        </p:spPr>
        <p:txBody>
          <a:bodyPr/>
          <a:lstStyle/>
          <a:p>
            <a:pPr algn="ctr" eaLnBrk="1" hangingPunct="1"/>
            <a:r>
              <a:rPr lang="en-US" altLang="en-US" dirty="0" smtClean="0"/>
              <a:t>Discussion and conclusion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0002" y="1628800"/>
            <a:ext cx="8072438" cy="4608512"/>
          </a:xfrm>
        </p:spPr>
        <p:txBody>
          <a:bodyPr/>
          <a:lstStyle/>
          <a:p>
            <a:r>
              <a:rPr lang="en-GB" dirty="0" smtClean="0"/>
              <a:t>Reasons to why companies work with PSS</a:t>
            </a:r>
            <a:br>
              <a:rPr lang="en-GB" dirty="0" smtClean="0"/>
            </a:br>
            <a:r>
              <a:rPr lang="en-GB" dirty="0" smtClean="0"/>
              <a:t>- </a:t>
            </a:r>
            <a:r>
              <a:rPr lang="en-US" dirty="0"/>
              <a:t>Economic motivation to meet customer </a:t>
            </a:r>
            <a:r>
              <a:rPr lang="en-US" dirty="0" smtClean="0"/>
              <a:t>demand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- </a:t>
            </a:r>
            <a:r>
              <a:rPr lang="en-US" dirty="0" smtClean="0"/>
              <a:t>A </a:t>
            </a:r>
            <a:r>
              <a:rPr lang="en-US" dirty="0"/>
              <a:t>strong belief in PSS helping the company to become more </a:t>
            </a:r>
            <a:r>
              <a:rPr lang="en-US" dirty="0" smtClean="0"/>
              <a:t>sustainable</a:t>
            </a:r>
            <a:endParaRPr lang="en-GB" dirty="0" smtClean="0"/>
          </a:p>
          <a:p>
            <a:r>
              <a:rPr lang="en-GB" dirty="0" smtClean="0"/>
              <a:t>Sustainability work and progress awareness depends on company </a:t>
            </a:r>
            <a:r>
              <a:rPr lang="en-GB" b="1" dirty="0" smtClean="0"/>
              <a:t>size</a:t>
            </a:r>
            <a:r>
              <a:rPr lang="en-GB" dirty="0" smtClean="0"/>
              <a:t>, </a:t>
            </a:r>
            <a:r>
              <a:rPr lang="en-GB" b="1" dirty="0" smtClean="0"/>
              <a:t>maturity</a:t>
            </a:r>
            <a:r>
              <a:rPr lang="en-GB" dirty="0" smtClean="0"/>
              <a:t> and </a:t>
            </a:r>
            <a:r>
              <a:rPr lang="en-GB" b="1" dirty="0" smtClean="0"/>
              <a:t>personal interests</a:t>
            </a:r>
          </a:p>
          <a:p>
            <a:r>
              <a:rPr lang="en-GB" altLang="en-US" dirty="0" smtClean="0"/>
              <a:t>Develop PSS offering and indicators in cooperation with current and future customers as the customer relationship is a key factor for success.</a:t>
            </a:r>
          </a:p>
          <a:p>
            <a:r>
              <a:rPr lang="en-GB" altLang="en-US" dirty="0" smtClean="0"/>
              <a:t>Sustainable indicators needs to be adjusted to company’s need</a:t>
            </a:r>
          </a:p>
          <a:p>
            <a:r>
              <a:rPr lang="en-GB" altLang="en-US" dirty="0" smtClean="0"/>
              <a:t>Focus on few indicators which makes it easy to measure and follow up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03400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1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 descr="Expanding_sv_hori_blk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1640" y="2348880"/>
            <a:ext cx="6408712" cy="1424593"/>
          </a:xfrm>
          <a:prstGeom prst="rect">
            <a:avLst/>
          </a:prstGeom>
        </p:spPr>
      </p:pic>
      <p:sp>
        <p:nvSpPr>
          <p:cNvPr id="306192" name="Rectangle 16"/>
          <p:cNvSpPr>
            <a:spLocks noChangeArrowheads="1"/>
          </p:cNvSpPr>
          <p:nvPr/>
        </p:nvSpPr>
        <p:spPr bwMode="auto">
          <a:xfrm>
            <a:off x="1331640" y="6021288"/>
            <a:ext cx="6553200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0"/>
              </a:spcBef>
              <a:spcAft>
                <a:spcPct val="40000"/>
              </a:spcAft>
              <a:buClr>
                <a:schemeClr val="tx2"/>
              </a:buClr>
              <a:buSzTx/>
            </a:pPr>
            <a:r>
              <a:rPr lang="sv-SE" sz="2800" i="0" dirty="0" err="1">
                <a:solidFill>
                  <a:schemeClr val="bg1"/>
                </a:solidFill>
              </a:rPr>
              <a:t>www.liu.se</a:t>
            </a:r>
            <a:endParaRPr lang="sv-SE" sz="2400" i="0" dirty="0">
              <a:solidFill>
                <a:schemeClr val="bg1"/>
              </a:solidFill>
            </a:endParaRPr>
          </a:p>
        </p:txBody>
      </p:sp>
      <p:sp>
        <p:nvSpPr>
          <p:cNvPr id="5" name="Platshållare för innehåll 2"/>
          <p:cNvSpPr txBox="1">
            <a:spLocks/>
          </p:cNvSpPr>
          <p:nvPr/>
        </p:nvSpPr>
        <p:spPr bwMode="auto">
          <a:xfrm>
            <a:off x="504056" y="4437112"/>
            <a:ext cx="7812360" cy="828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0"/>
              </a:spcBef>
              <a:spcAft>
                <a:spcPct val="40000"/>
              </a:spcAft>
              <a:buClr>
                <a:srgbClr val="437BBE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669925" indent="-325438" algn="l" rtl="0" fontAlgn="base">
              <a:spcBef>
                <a:spcPct val="0"/>
              </a:spcBef>
              <a:spcAft>
                <a:spcPct val="40000"/>
              </a:spcAft>
              <a:buClr>
                <a:schemeClr val="tx2"/>
              </a:buClr>
              <a:buFont typeface="Arial"/>
              <a:buChar char="•"/>
              <a:defRPr>
                <a:solidFill>
                  <a:schemeClr val="tx1"/>
                </a:solidFill>
                <a:latin typeface="Arial"/>
                <a:cs typeface="Arial"/>
              </a:defRPr>
            </a:lvl2pPr>
            <a:lvl3pPr marL="1022350" indent="-350838" algn="l" rtl="0" fontAlgn="base">
              <a:spcBef>
                <a:spcPct val="0"/>
              </a:spcBef>
              <a:spcAft>
                <a:spcPct val="40000"/>
              </a:spcAft>
              <a:buClr>
                <a:schemeClr val="tx2"/>
              </a:buClr>
              <a:buFont typeface="Arial"/>
              <a:buChar char="•"/>
              <a:defRPr sz="1600">
                <a:solidFill>
                  <a:schemeClr val="tx1"/>
                </a:solidFill>
                <a:latin typeface="Arial"/>
                <a:cs typeface="Arial"/>
              </a:defRPr>
            </a:lvl3pPr>
            <a:lvl4pPr marL="1339850" indent="-315913" algn="l" rtl="0" fontAlgn="base">
              <a:spcBef>
                <a:spcPct val="0"/>
              </a:spcBef>
              <a:spcAft>
                <a:spcPct val="40000"/>
              </a:spcAft>
              <a:buClr>
                <a:schemeClr val="tx2"/>
              </a:buClr>
              <a:buFont typeface="Arial"/>
              <a:buChar char="•"/>
              <a:defRPr sz="1400">
                <a:solidFill>
                  <a:schemeClr val="tx1"/>
                </a:solidFill>
                <a:latin typeface="Arial"/>
                <a:cs typeface="Arial"/>
              </a:defRPr>
            </a:lvl4pPr>
            <a:lvl5pPr marL="1681163" indent="-339725" algn="l" rtl="0" fontAlgn="base">
              <a:spcBef>
                <a:spcPct val="0"/>
              </a:spcBef>
              <a:spcAft>
                <a:spcPct val="40000"/>
              </a:spcAft>
              <a:buClr>
                <a:schemeClr val="tx2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Arial"/>
                <a:cs typeface="Arial"/>
              </a:defRPr>
            </a:lvl5pPr>
            <a:lvl6pPr marL="2138363" indent="-339725" algn="l" rtl="0" fontAlgn="base">
              <a:spcBef>
                <a:spcPct val="0"/>
              </a:spcBef>
              <a:spcAft>
                <a:spcPct val="4000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595563" indent="-339725" algn="l" rtl="0" fontAlgn="base">
              <a:spcBef>
                <a:spcPct val="0"/>
              </a:spcBef>
              <a:spcAft>
                <a:spcPct val="4000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052763" indent="-339725" algn="l" rtl="0" fontAlgn="base">
              <a:spcBef>
                <a:spcPct val="0"/>
              </a:spcBef>
              <a:spcAft>
                <a:spcPct val="4000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509963" indent="-339725" algn="l" rtl="0" fontAlgn="base">
              <a:spcBef>
                <a:spcPct val="0"/>
              </a:spcBef>
              <a:spcAft>
                <a:spcPct val="4000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SzTx/>
              <a:buNone/>
            </a:pPr>
            <a:r>
              <a:rPr lang="sv-SE" sz="2800" b="1" i="0" kern="0" dirty="0" err="1" smtClean="0"/>
              <a:t>Thank</a:t>
            </a:r>
            <a:r>
              <a:rPr lang="sv-SE" sz="2800" b="1" i="0" kern="0" dirty="0" smtClean="0"/>
              <a:t> </a:t>
            </a:r>
            <a:r>
              <a:rPr lang="sv-SE" sz="2800" b="1" i="0" kern="0" dirty="0" err="1" smtClean="0"/>
              <a:t>you</a:t>
            </a:r>
            <a:r>
              <a:rPr lang="sv-SE" sz="2800" b="1" i="0" kern="0" dirty="0" smtClean="0"/>
              <a:t> for </a:t>
            </a:r>
            <a:r>
              <a:rPr lang="sv-SE" sz="2800" b="1" i="0" kern="0" dirty="0" err="1" smtClean="0"/>
              <a:t>your</a:t>
            </a:r>
            <a:r>
              <a:rPr lang="sv-SE" sz="2800" b="1" i="0" kern="0" dirty="0" smtClean="0"/>
              <a:t> attention!</a:t>
            </a:r>
            <a:endParaRPr lang="sv-SE" sz="2400" b="1" i="0" kern="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611188" y="333375"/>
            <a:ext cx="252095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sv-SE" altLang="sv-SE" sz="4400" b="1">
              <a:solidFill>
                <a:srgbClr val="000099"/>
              </a:solidFill>
              <a:latin typeface="Arial" charset="0"/>
            </a:endParaRPr>
          </a:p>
        </p:txBody>
      </p:sp>
      <p:pic>
        <p:nvPicPr>
          <p:cNvPr id="409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1793875" cy="2271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4516" name="Rectangle 2"/>
          <p:cNvSpPr>
            <a:spLocks noChangeArrowheads="1"/>
          </p:cNvSpPr>
          <p:nvPr/>
        </p:nvSpPr>
        <p:spPr bwMode="auto">
          <a:xfrm>
            <a:off x="1546597" y="4550023"/>
            <a:ext cx="36734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sv-SE" sz="3200" b="1" dirty="0">
                <a:solidFill>
                  <a:srgbClr val="000099"/>
                </a:solidFill>
                <a:latin typeface="Arial" charset="0"/>
              </a:rPr>
              <a:t>Remanufacturing</a:t>
            </a:r>
            <a:endParaRPr lang="en-US" altLang="sv-SE" sz="4400" b="1" dirty="0">
              <a:solidFill>
                <a:srgbClr val="000099"/>
              </a:solidFill>
              <a:latin typeface="Arial" charset="0"/>
            </a:endParaRPr>
          </a:p>
        </p:txBody>
      </p:sp>
      <p:sp>
        <p:nvSpPr>
          <p:cNvPr id="4101" name="Rectangle 2"/>
          <p:cNvSpPr>
            <a:spLocks noChangeArrowheads="1"/>
          </p:cNvSpPr>
          <p:nvPr/>
        </p:nvSpPr>
        <p:spPr bwMode="auto">
          <a:xfrm>
            <a:off x="2483769" y="693415"/>
            <a:ext cx="5976020" cy="2519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sv-SE" sz="2000" b="1" dirty="0">
                <a:solidFill>
                  <a:srgbClr val="000099"/>
                </a:solidFill>
                <a:latin typeface="Arial" charset="0"/>
              </a:rPr>
              <a:t>Erik </a:t>
            </a:r>
            <a:r>
              <a:rPr lang="en-US" altLang="sv-SE" sz="2000" b="1" dirty="0" err="1">
                <a:solidFill>
                  <a:srgbClr val="000099"/>
                </a:solidFill>
                <a:latin typeface="Arial" charset="0"/>
              </a:rPr>
              <a:t>Sundin</a:t>
            </a:r>
            <a:r>
              <a:rPr lang="en-US" altLang="sv-SE" sz="2000" dirty="0">
                <a:solidFill>
                  <a:srgbClr val="000099"/>
                </a:solidFill>
                <a:latin typeface="Arial" charset="0"/>
              </a:rPr>
              <a:t>, A</a:t>
            </a:r>
            <a:r>
              <a:rPr lang="en-US" altLang="sv-SE" sz="1800" dirty="0">
                <a:solidFill>
                  <a:srgbClr val="000099"/>
                </a:solidFill>
                <a:latin typeface="Arial" charset="0"/>
              </a:rPr>
              <a:t>ssociate Professor </a:t>
            </a:r>
            <a:endParaRPr lang="en-US" altLang="sv-SE" sz="2000" dirty="0">
              <a:solidFill>
                <a:srgbClr val="000099"/>
              </a:solidFill>
              <a:latin typeface="Arial" charset="0"/>
            </a:endParaRPr>
          </a:p>
          <a:p>
            <a:r>
              <a:rPr lang="en-US" altLang="sv-SE" sz="1800" dirty="0">
                <a:solidFill>
                  <a:srgbClr val="000099"/>
                </a:solidFill>
                <a:latin typeface="Arial" charset="0"/>
              </a:rPr>
              <a:t>Department of Management and Engineering</a:t>
            </a:r>
          </a:p>
          <a:p>
            <a:r>
              <a:rPr lang="en-US" altLang="sv-SE" sz="1800" dirty="0">
                <a:solidFill>
                  <a:srgbClr val="000099"/>
                </a:solidFill>
                <a:latin typeface="Arial" charset="0"/>
              </a:rPr>
              <a:t>Division of Manufacturing Engineering</a:t>
            </a:r>
          </a:p>
          <a:p>
            <a:r>
              <a:rPr lang="en-US" altLang="sv-SE" sz="1800" dirty="0">
                <a:solidFill>
                  <a:srgbClr val="000099"/>
                </a:solidFill>
                <a:latin typeface="Arial" charset="0"/>
              </a:rPr>
              <a:t>Linköping University</a:t>
            </a:r>
          </a:p>
          <a:p>
            <a:r>
              <a:rPr lang="en-US" altLang="sv-SE" sz="1800" dirty="0">
                <a:solidFill>
                  <a:srgbClr val="000099"/>
                </a:solidFill>
                <a:latin typeface="Arial" charset="0"/>
              </a:rPr>
              <a:t>Tel: 013-286601</a:t>
            </a:r>
          </a:p>
          <a:p>
            <a:r>
              <a:rPr lang="en-US" altLang="sv-SE" sz="1800" dirty="0">
                <a:solidFill>
                  <a:srgbClr val="000099"/>
                </a:solidFill>
                <a:latin typeface="Arial" charset="0"/>
              </a:rPr>
              <a:t>E-mail: erik.sundin@liu.se</a:t>
            </a:r>
          </a:p>
          <a:p>
            <a:endParaRPr lang="en-US" altLang="sv-SE" sz="1800" dirty="0">
              <a:solidFill>
                <a:srgbClr val="000099"/>
              </a:solidFill>
              <a:latin typeface="Arial" charset="0"/>
            </a:endParaRPr>
          </a:p>
          <a:p>
            <a:r>
              <a:rPr lang="en-US" altLang="sv-SE" sz="1800" b="1" i="0" dirty="0" smtClean="0">
                <a:solidFill>
                  <a:srgbClr val="000099"/>
                </a:solidFill>
                <a:latin typeface="Arial" charset="0"/>
              </a:rPr>
              <a:t>Research and teaching </a:t>
            </a:r>
            <a:r>
              <a:rPr lang="en-US" altLang="sv-SE" sz="1800" b="1" i="0" dirty="0">
                <a:solidFill>
                  <a:srgbClr val="000099"/>
                </a:solidFill>
                <a:latin typeface="Arial" charset="0"/>
              </a:rPr>
              <a:t>areas:</a:t>
            </a:r>
            <a:endParaRPr lang="en-US" altLang="sv-SE" sz="2800" b="1" i="0" dirty="0">
              <a:solidFill>
                <a:srgbClr val="000099"/>
              </a:solidFill>
              <a:latin typeface="Arial" charset="0"/>
            </a:endParaRPr>
          </a:p>
        </p:txBody>
      </p:sp>
      <p:sp>
        <p:nvSpPr>
          <p:cNvPr id="64518" name="Rectangle 2"/>
          <p:cNvSpPr>
            <a:spLocks noChangeArrowheads="1"/>
          </p:cNvSpPr>
          <p:nvPr/>
        </p:nvSpPr>
        <p:spPr bwMode="auto">
          <a:xfrm>
            <a:off x="3990976" y="5589240"/>
            <a:ext cx="2017712" cy="560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sv-SE" sz="2000" b="1" dirty="0">
                <a:solidFill>
                  <a:srgbClr val="000099"/>
                </a:solidFill>
                <a:latin typeface="Arial" charset="0"/>
              </a:rPr>
              <a:t>Cleaner </a:t>
            </a:r>
          </a:p>
          <a:p>
            <a:pPr algn="ctr"/>
            <a:r>
              <a:rPr lang="en-US" altLang="sv-SE" sz="2000" b="1" dirty="0">
                <a:solidFill>
                  <a:srgbClr val="000099"/>
                </a:solidFill>
                <a:latin typeface="Arial" charset="0"/>
              </a:rPr>
              <a:t>Production</a:t>
            </a:r>
            <a:endParaRPr lang="en-US" altLang="sv-SE" sz="3200" b="1" dirty="0">
              <a:solidFill>
                <a:srgbClr val="000099"/>
              </a:solidFill>
              <a:latin typeface="Arial" charset="0"/>
            </a:endParaRPr>
          </a:p>
        </p:txBody>
      </p:sp>
      <p:sp>
        <p:nvSpPr>
          <p:cNvPr id="64519" name="Rectangle 2"/>
          <p:cNvSpPr>
            <a:spLocks noChangeArrowheads="1"/>
          </p:cNvSpPr>
          <p:nvPr/>
        </p:nvSpPr>
        <p:spPr bwMode="auto">
          <a:xfrm>
            <a:off x="464840" y="3861048"/>
            <a:ext cx="2667000" cy="55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sv-SE" sz="2000" b="1" dirty="0">
                <a:solidFill>
                  <a:srgbClr val="000099"/>
                </a:solidFill>
                <a:latin typeface="Arial" charset="0"/>
              </a:rPr>
              <a:t>Design for remanufacturing</a:t>
            </a:r>
            <a:endParaRPr lang="en-US" altLang="sv-SE" sz="3200" b="1" dirty="0">
              <a:solidFill>
                <a:srgbClr val="000099"/>
              </a:solidFill>
              <a:latin typeface="Arial" charset="0"/>
            </a:endParaRPr>
          </a:p>
        </p:txBody>
      </p:sp>
      <p:sp>
        <p:nvSpPr>
          <p:cNvPr id="64520" name="Rectangle 2"/>
          <p:cNvSpPr>
            <a:spLocks noChangeArrowheads="1"/>
          </p:cNvSpPr>
          <p:nvPr/>
        </p:nvSpPr>
        <p:spPr bwMode="auto">
          <a:xfrm>
            <a:off x="3640484" y="3789040"/>
            <a:ext cx="3379788" cy="55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sv-SE" sz="2000" b="1" dirty="0">
                <a:solidFill>
                  <a:srgbClr val="000099"/>
                </a:solidFill>
                <a:latin typeface="Arial" charset="0"/>
              </a:rPr>
              <a:t>Product Service Systems</a:t>
            </a:r>
            <a:endParaRPr lang="en-US" altLang="sv-SE" sz="3200" b="1" dirty="0">
              <a:solidFill>
                <a:srgbClr val="000099"/>
              </a:solidFill>
              <a:latin typeface="Arial" charset="0"/>
            </a:endParaRPr>
          </a:p>
        </p:txBody>
      </p:sp>
      <p:sp>
        <p:nvSpPr>
          <p:cNvPr id="64521" name="Rectangle 2"/>
          <p:cNvSpPr>
            <a:spLocks noChangeArrowheads="1"/>
          </p:cNvSpPr>
          <p:nvPr/>
        </p:nvSpPr>
        <p:spPr bwMode="auto">
          <a:xfrm>
            <a:off x="2328580" y="5559573"/>
            <a:ext cx="1439863" cy="560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sv-SE" sz="2000" b="1" dirty="0">
                <a:solidFill>
                  <a:srgbClr val="000099"/>
                </a:solidFill>
                <a:latin typeface="Arial" charset="0"/>
              </a:rPr>
              <a:t>Recycling</a:t>
            </a:r>
            <a:endParaRPr lang="en-US" altLang="sv-SE" sz="3200" b="1" dirty="0">
              <a:solidFill>
                <a:srgbClr val="000099"/>
              </a:solidFill>
              <a:latin typeface="Arial" charset="0"/>
            </a:endParaRPr>
          </a:p>
        </p:txBody>
      </p:sp>
      <p:sp>
        <p:nvSpPr>
          <p:cNvPr id="64522" name="Rectangle 2"/>
          <p:cNvSpPr>
            <a:spLocks noChangeArrowheads="1"/>
          </p:cNvSpPr>
          <p:nvPr/>
        </p:nvSpPr>
        <p:spPr bwMode="auto">
          <a:xfrm>
            <a:off x="87313" y="5159623"/>
            <a:ext cx="1579562" cy="55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sv-SE" sz="2000" b="1">
                <a:solidFill>
                  <a:srgbClr val="000099"/>
                </a:solidFill>
                <a:latin typeface="Arial" charset="0"/>
              </a:rPr>
              <a:t>EcoDesign</a:t>
            </a:r>
            <a:endParaRPr lang="en-US" altLang="sv-SE" sz="3200" b="1">
              <a:solidFill>
                <a:srgbClr val="000099"/>
              </a:solidFill>
              <a:latin typeface="Arial" charset="0"/>
            </a:endParaRPr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5615781" y="4296023"/>
            <a:ext cx="3379788" cy="55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sv-SE" sz="2000" b="1" dirty="0" smtClean="0">
                <a:solidFill>
                  <a:srgbClr val="000099"/>
                </a:solidFill>
                <a:latin typeface="Arial" charset="0"/>
              </a:rPr>
              <a:t>Product Development</a:t>
            </a:r>
            <a:endParaRPr lang="en-US" altLang="sv-SE" sz="3200" b="1" dirty="0">
              <a:solidFill>
                <a:srgbClr val="000099"/>
              </a:solidFill>
              <a:latin typeface="Arial" charset="0"/>
            </a:endParaRPr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5436096" y="5052152"/>
            <a:ext cx="3379788" cy="55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sv-SE" sz="2000" b="1" dirty="0" smtClean="0">
                <a:solidFill>
                  <a:srgbClr val="000099"/>
                </a:solidFill>
                <a:latin typeface="Arial" charset="0"/>
              </a:rPr>
              <a:t>Design for Manufacturing</a:t>
            </a:r>
            <a:endParaRPr lang="en-US" altLang="sv-SE" sz="3200" b="1" dirty="0">
              <a:solidFill>
                <a:srgbClr val="000099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810604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45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45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45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45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45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45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45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45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45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45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45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45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45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45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45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45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45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45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75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825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6" grpId="0"/>
      <p:bldP spid="64518" grpId="0"/>
      <p:bldP spid="64519" grpId="0"/>
      <p:bldP spid="64520" grpId="0"/>
      <p:bldP spid="64521" grpId="0"/>
      <p:bldP spid="64522" grpId="0"/>
      <p:bldP spid="11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8"/>
          <p:cNvGrpSpPr>
            <a:grpSpLocks noGrp="1"/>
          </p:cNvGrpSpPr>
          <p:nvPr/>
        </p:nvGrpSpPr>
        <p:grpSpPr bwMode="auto">
          <a:xfrm>
            <a:off x="2843808" y="188640"/>
            <a:ext cx="4175820" cy="6021388"/>
            <a:chOff x="3061" y="97"/>
            <a:chExt cx="2699" cy="4125"/>
          </a:xfrm>
        </p:grpSpPr>
        <p:pic>
          <p:nvPicPr>
            <p:cNvPr id="5" name="Picture 11" descr="europa_sverige"/>
            <p:cNvPicPr>
              <a:picLocks noChangeAspect="1" noChangeArrowheads="1"/>
            </p:cNvPicPr>
            <p:nvPr/>
          </p:nvPicPr>
          <p:blipFill>
            <a:blip r:embed="rId2" cstate="print">
              <a:lum bright="-18000"/>
            </a:blip>
            <a:srcRect/>
            <a:stretch>
              <a:fillRect/>
            </a:stretch>
          </p:blipFill>
          <p:spPr bwMode="auto">
            <a:xfrm>
              <a:off x="3971" y="663"/>
              <a:ext cx="1789" cy="2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Freeform 15"/>
            <p:cNvSpPr>
              <a:spLocks/>
            </p:cNvSpPr>
            <p:nvPr/>
          </p:nvSpPr>
          <p:spPr bwMode="auto">
            <a:xfrm>
              <a:off x="3787" y="391"/>
              <a:ext cx="1270" cy="3629"/>
            </a:xfrm>
            <a:custGeom>
              <a:avLst/>
              <a:gdLst>
                <a:gd name="T0" fmla="*/ 1270 w 1270"/>
                <a:gd name="T1" fmla="*/ 726 h 3629"/>
                <a:gd name="T2" fmla="*/ 907 w 1270"/>
                <a:gd name="T3" fmla="*/ 0 h 3629"/>
                <a:gd name="T4" fmla="*/ 0 w 1270"/>
                <a:gd name="T5" fmla="*/ 1905 h 3629"/>
                <a:gd name="T6" fmla="*/ 0 w 1270"/>
                <a:gd name="T7" fmla="*/ 3629 h 3629"/>
                <a:gd name="T8" fmla="*/ 1134 w 1270"/>
                <a:gd name="T9" fmla="*/ 1406 h 36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70"/>
                <a:gd name="T16" fmla="*/ 0 h 3629"/>
                <a:gd name="T17" fmla="*/ 1270 w 1270"/>
                <a:gd name="T18" fmla="*/ 3629 h 36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70" h="3629">
                  <a:moveTo>
                    <a:pt x="1270" y="726"/>
                  </a:moveTo>
                  <a:lnTo>
                    <a:pt x="907" y="0"/>
                  </a:lnTo>
                  <a:lnTo>
                    <a:pt x="0" y="1905"/>
                  </a:lnTo>
                  <a:lnTo>
                    <a:pt x="0" y="3629"/>
                  </a:lnTo>
                  <a:lnTo>
                    <a:pt x="1134" y="1406"/>
                  </a:lnTo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7" name="Picture 7" descr="sverige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061" y="97"/>
              <a:ext cx="1761" cy="4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Oval 8"/>
            <p:cNvSpPr>
              <a:spLocks noChangeArrowheads="1"/>
            </p:cNvSpPr>
            <p:nvPr/>
          </p:nvSpPr>
          <p:spPr bwMode="auto">
            <a:xfrm>
              <a:off x="3499" y="3098"/>
              <a:ext cx="589" cy="454"/>
            </a:xfrm>
            <a:prstGeom prst="ellipse">
              <a:avLst/>
            </a:prstGeom>
            <a:noFill/>
            <a:ln w="28575" algn="ctr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069" y="1181448"/>
            <a:ext cx="2279077" cy="1422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531069" y="3524227"/>
            <a:ext cx="1664667" cy="55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sv-SE" sz="2000" b="1" dirty="0" smtClean="0">
                <a:solidFill>
                  <a:srgbClr val="000099"/>
                </a:solidFill>
                <a:latin typeface="Arial" charset="0"/>
              </a:rPr>
              <a:t>Linköping University cities</a:t>
            </a:r>
            <a:endParaRPr lang="en-US" altLang="sv-SE" sz="3200" b="1" dirty="0">
              <a:solidFill>
                <a:srgbClr val="000099"/>
              </a:solidFill>
              <a:latin typeface="Arial" charset="0"/>
            </a:endParaRPr>
          </a:p>
        </p:txBody>
      </p:sp>
      <p:cxnSp>
        <p:nvCxnSpPr>
          <p:cNvPr id="10" name="Straight Connector 9"/>
          <p:cNvCxnSpPr>
            <a:stCxn id="9" idx="3"/>
          </p:cNvCxnSpPr>
          <p:nvPr/>
        </p:nvCxnSpPr>
        <p:spPr bwMode="auto">
          <a:xfrm>
            <a:off x="2195736" y="3803627"/>
            <a:ext cx="1584176" cy="765664"/>
          </a:xfrm>
          <a:prstGeom prst="line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35497" y="4814416"/>
            <a:ext cx="2016224" cy="55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sv-SE" sz="1600" dirty="0" smtClean="0">
                <a:solidFill>
                  <a:srgbClr val="000099"/>
                </a:solidFill>
                <a:latin typeface="Arial" charset="0"/>
              </a:rPr>
              <a:t>Edmonton (CAN)</a:t>
            </a:r>
            <a:endParaRPr lang="en-US" altLang="sv-SE" sz="2400" dirty="0">
              <a:solidFill>
                <a:srgbClr val="000099"/>
              </a:solidFill>
              <a:latin typeface="Arial" charset="0"/>
            </a:endParaRPr>
          </a:p>
        </p:txBody>
      </p:sp>
      <p:cxnSp>
        <p:nvCxnSpPr>
          <p:cNvPr id="13" name="Straight Arrow Connector 12"/>
          <p:cNvCxnSpPr>
            <a:endCxn id="12" idx="3"/>
          </p:cNvCxnSpPr>
          <p:nvPr/>
        </p:nvCxnSpPr>
        <p:spPr bwMode="auto">
          <a:xfrm flipH="1">
            <a:off x="2051721" y="5093816"/>
            <a:ext cx="648071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5868144" y="4814416"/>
            <a:ext cx="3275856" cy="55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sv-SE" sz="1600" dirty="0" smtClean="0">
                <a:solidFill>
                  <a:srgbClr val="000099"/>
                </a:solidFill>
                <a:latin typeface="Arial" charset="0"/>
              </a:rPr>
              <a:t>Moscow and </a:t>
            </a:r>
            <a:r>
              <a:rPr lang="en-US" altLang="sv-SE" sz="1600" dirty="0" err="1" smtClean="0">
                <a:solidFill>
                  <a:srgbClr val="000099"/>
                </a:solidFill>
                <a:latin typeface="Arial" charset="0"/>
              </a:rPr>
              <a:t>Magadan</a:t>
            </a:r>
            <a:r>
              <a:rPr lang="en-US" altLang="sv-SE" sz="1600" dirty="0" smtClean="0">
                <a:solidFill>
                  <a:srgbClr val="000099"/>
                </a:solidFill>
                <a:latin typeface="Arial" charset="0"/>
              </a:rPr>
              <a:t> (Russia)</a:t>
            </a:r>
            <a:endParaRPr lang="en-US" altLang="sv-SE" sz="2400" dirty="0">
              <a:solidFill>
                <a:srgbClr val="000099"/>
              </a:solidFill>
              <a:latin typeface="Arial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 bwMode="auto">
          <a:xfrm>
            <a:off x="5148064" y="5093816"/>
            <a:ext cx="720081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692645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75" y="501774"/>
            <a:ext cx="7704138" cy="622970"/>
          </a:xfrm>
        </p:spPr>
        <p:txBody>
          <a:bodyPr/>
          <a:lstStyle/>
          <a:p>
            <a:pPr algn="ctr" eaLnBrk="1" hangingPunct="1"/>
            <a:r>
              <a:rPr lang="en-US" altLang="en-US" dirty="0" smtClean="0"/>
              <a:t>Background and objective of paper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0002" y="1583580"/>
            <a:ext cx="8072438" cy="4077668"/>
          </a:xfrm>
        </p:spPr>
        <p:txBody>
          <a:bodyPr/>
          <a:lstStyle/>
          <a:p>
            <a:pPr eaLnBrk="1" hangingPunct="1"/>
            <a:r>
              <a:rPr lang="en-GB" dirty="0" smtClean="0"/>
              <a:t>The </a:t>
            </a:r>
            <a:r>
              <a:rPr lang="en-GB" dirty="0" err="1" smtClean="0"/>
              <a:t>ServINNOV</a:t>
            </a:r>
            <a:r>
              <a:rPr lang="en-GB" dirty="0" smtClean="0"/>
              <a:t> project</a:t>
            </a:r>
            <a:endParaRPr lang="en-US" altLang="en-US" dirty="0" smtClean="0"/>
          </a:p>
          <a:p>
            <a:pPr eaLnBrk="1" hangingPunct="1"/>
            <a:r>
              <a:rPr lang="en-GB" altLang="en-US" dirty="0" smtClean="0"/>
              <a:t>Scenarios for SMEs =&gt; sustainable PSS offerings</a:t>
            </a:r>
            <a:endParaRPr lang="en-US" altLang="en-US" dirty="0" smtClean="0"/>
          </a:p>
          <a:p>
            <a:pPr eaLnBrk="1" hangingPunct="1"/>
            <a:r>
              <a:rPr lang="en-US" altLang="en-US" dirty="0" smtClean="0"/>
              <a:t>Scenario:</a:t>
            </a:r>
            <a:br>
              <a:rPr lang="en-US" altLang="en-US" dirty="0" smtClean="0"/>
            </a:br>
            <a:r>
              <a:rPr lang="en-US" altLang="en-US" dirty="0" smtClean="0"/>
              <a:t>… </a:t>
            </a:r>
            <a:r>
              <a:rPr lang="en-US" b="1" i="1" dirty="0" smtClean="0"/>
              <a:t>“considered </a:t>
            </a:r>
            <a:r>
              <a:rPr lang="en-US" b="1" i="1" dirty="0"/>
              <a:t>a synonym for an overall vision of something complex and articulated – a set of possible conditions, or transformations, affecting the domain under </a:t>
            </a:r>
            <a:r>
              <a:rPr lang="en-US" b="1" i="1" dirty="0" smtClean="0"/>
              <a:t>consideration”.</a:t>
            </a:r>
          </a:p>
          <a:p>
            <a:r>
              <a:rPr lang="en-US" altLang="en-US" dirty="0"/>
              <a:t>Objective of this paper:</a:t>
            </a:r>
            <a:br>
              <a:rPr lang="en-US" altLang="en-US" dirty="0"/>
            </a:br>
            <a:r>
              <a:rPr lang="en-US" altLang="en-US" dirty="0"/>
              <a:t>… </a:t>
            </a:r>
            <a:r>
              <a:rPr lang="en-GB" b="1" i="1" dirty="0"/>
              <a:t>to </a:t>
            </a:r>
            <a:r>
              <a:rPr lang="en-US" b="1" i="1" dirty="0"/>
              <a:t>determine which sustainability indicators are important for three SMEs in different phases in their development towards providing PSS.</a:t>
            </a:r>
            <a:endParaRPr lang="en-US" altLang="en-US" b="1" i="1" dirty="0"/>
          </a:p>
          <a:p>
            <a:pPr eaLnBrk="1" hangingPunct="1"/>
            <a:endParaRPr lang="en-US" altLang="en-US" b="1" i="1" dirty="0" smtClean="0"/>
          </a:p>
        </p:txBody>
      </p:sp>
    </p:spTree>
    <p:extLst>
      <p:ext uri="{BB962C8B-B14F-4D97-AF65-F5344CB8AC3E}">
        <p14:creationId xmlns:p14="http://schemas.microsoft.com/office/powerpoint/2010/main" val="1323384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1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75" y="645790"/>
            <a:ext cx="7704138" cy="622970"/>
          </a:xfrm>
        </p:spPr>
        <p:txBody>
          <a:bodyPr/>
          <a:lstStyle/>
          <a:p>
            <a:pPr algn="ctr" eaLnBrk="1" hangingPunct="1"/>
            <a:r>
              <a:rPr lang="en-US" altLang="en-US" dirty="0" smtClean="0"/>
              <a:t>Research methodology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0002" y="1871612"/>
            <a:ext cx="8072438" cy="3501604"/>
          </a:xfrm>
        </p:spPr>
        <p:txBody>
          <a:bodyPr/>
          <a:lstStyle/>
          <a:p>
            <a:pPr eaLnBrk="1" hangingPunct="1"/>
            <a:r>
              <a:rPr lang="en-US" dirty="0"/>
              <a:t>A literature </a:t>
            </a:r>
            <a:r>
              <a:rPr lang="en-US" dirty="0" smtClean="0"/>
              <a:t>review: </a:t>
            </a:r>
            <a:r>
              <a:rPr lang="en-US" dirty="0" err="1" smtClean="0"/>
              <a:t>Ebsco</a:t>
            </a:r>
            <a:r>
              <a:rPr lang="en-US" dirty="0" smtClean="0"/>
              <a:t> </a:t>
            </a:r>
            <a:r>
              <a:rPr lang="en-US" dirty="0"/>
              <a:t>Discovery Service search </a:t>
            </a:r>
            <a:r>
              <a:rPr lang="en-US" dirty="0" smtClean="0"/>
              <a:t>engine</a:t>
            </a:r>
            <a:br>
              <a:rPr lang="en-US" dirty="0" smtClean="0"/>
            </a:br>
            <a:r>
              <a:rPr lang="en-US" dirty="0" smtClean="0"/>
              <a:t>Keywords used: 	“</a:t>
            </a:r>
            <a:r>
              <a:rPr lang="en-US" dirty="0"/>
              <a:t>product service system AND environment</a:t>
            </a:r>
            <a:r>
              <a:rPr lang="en-US" dirty="0" smtClean="0"/>
              <a:t>”</a:t>
            </a:r>
            <a:br>
              <a:rPr lang="en-US" dirty="0" smtClean="0"/>
            </a:br>
            <a:r>
              <a:rPr lang="en-US" dirty="0" smtClean="0"/>
              <a:t>			“</a:t>
            </a:r>
            <a:r>
              <a:rPr lang="en-US" dirty="0"/>
              <a:t>PSS AND environment</a:t>
            </a:r>
            <a:r>
              <a:rPr lang="en-US" dirty="0" smtClean="0"/>
              <a:t>”</a:t>
            </a:r>
            <a:br>
              <a:rPr lang="en-US" dirty="0" smtClean="0"/>
            </a:br>
            <a:r>
              <a:rPr lang="en-US" dirty="0" smtClean="0"/>
              <a:t>			“</a:t>
            </a:r>
            <a:r>
              <a:rPr lang="en-US" dirty="0"/>
              <a:t>PSS AND sustainability</a:t>
            </a:r>
            <a:r>
              <a:rPr lang="en-US" dirty="0" smtClean="0"/>
              <a:t>”</a:t>
            </a:r>
            <a:br>
              <a:rPr lang="en-US" dirty="0" smtClean="0"/>
            </a:br>
            <a:r>
              <a:rPr lang="en-US" dirty="0" smtClean="0"/>
              <a:t>			“</a:t>
            </a:r>
            <a:r>
              <a:rPr lang="en-US" dirty="0"/>
              <a:t>sustainability </a:t>
            </a:r>
            <a:r>
              <a:rPr lang="en-US" dirty="0" smtClean="0"/>
              <a:t>indicators” </a:t>
            </a:r>
            <a:endParaRPr lang="en-US" altLang="en-US" dirty="0" smtClean="0"/>
          </a:p>
          <a:p>
            <a:pPr eaLnBrk="1" hangingPunct="1"/>
            <a:r>
              <a:rPr lang="en-US" altLang="en-US" dirty="0" smtClean="0"/>
              <a:t>Semi-structure interviews with 3 SMEs to:</a:t>
            </a:r>
            <a:br>
              <a:rPr lang="en-US" altLang="en-US" dirty="0" smtClean="0"/>
            </a:br>
            <a:r>
              <a:rPr lang="en-US" altLang="en-US" dirty="0" smtClean="0"/>
              <a:t>- </a:t>
            </a:r>
            <a:r>
              <a:rPr lang="en-US" altLang="en-US" dirty="0" err="1" smtClean="0"/>
              <a:t>dete</a:t>
            </a:r>
            <a:r>
              <a:rPr lang="en-GB" dirty="0" err="1" smtClean="0"/>
              <a:t>rmine</a:t>
            </a:r>
            <a:r>
              <a:rPr lang="en-GB" dirty="0" smtClean="0"/>
              <a:t> </a:t>
            </a:r>
            <a:r>
              <a:rPr lang="en-GB" dirty="0"/>
              <a:t>if the SMEs used any indicators</a:t>
            </a:r>
            <a:r>
              <a:rPr lang="en-GB" dirty="0" smtClean="0"/>
              <a:t>,</a:t>
            </a:r>
            <a:br>
              <a:rPr lang="en-GB" dirty="0" smtClean="0"/>
            </a:br>
            <a:r>
              <a:rPr lang="en-GB" dirty="0" smtClean="0"/>
              <a:t>- if </a:t>
            </a:r>
            <a:r>
              <a:rPr lang="en-GB" dirty="0"/>
              <a:t>they found the indicators from the literature review </a:t>
            </a:r>
            <a:r>
              <a:rPr lang="en-GB" dirty="0" smtClean="0"/>
              <a:t>interesting,</a:t>
            </a:r>
            <a:br>
              <a:rPr lang="en-GB" dirty="0" smtClean="0"/>
            </a:br>
            <a:r>
              <a:rPr lang="en-GB" dirty="0" smtClean="0"/>
              <a:t>- reflect </a:t>
            </a:r>
            <a:r>
              <a:rPr lang="en-GB" dirty="0"/>
              <a:t>on their own situation to determine the reason behind their choice of </a:t>
            </a:r>
            <a:r>
              <a:rPr lang="en-GB" dirty="0" smtClean="0"/>
              <a:t>indicators.</a:t>
            </a:r>
            <a:endParaRPr lang="en-US" altLang="en-US" b="1" i="1" dirty="0"/>
          </a:p>
          <a:p>
            <a:pPr eaLnBrk="1" hangingPunct="1"/>
            <a:endParaRPr lang="en-US" altLang="en-US" b="1" i="1" dirty="0" smtClean="0"/>
          </a:p>
        </p:txBody>
      </p:sp>
    </p:spTree>
    <p:extLst>
      <p:ext uri="{BB962C8B-B14F-4D97-AF65-F5344CB8AC3E}">
        <p14:creationId xmlns:p14="http://schemas.microsoft.com/office/powerpoint/2010/main" val="329314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1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75" y="645791"/>
            <a:ext cx="7704138" cy="622970"/>
          </a:xfrm>
        </p:spPr>
        <p:txBody>
          <a:bodyPr/>
          <a:lstStyle/>
          <a:p>
            <a:pPr algn="ctr" eaLnBrk="1" hangingPunct="1"/>
            <a:r>
              <a:rPr lang="en-US" altLang="en-US" dirty="0" smtClean="0"/>
              <a:t>Indicators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0002" y="1439564"/>
            <a:ext cx="8072438" cy="5157788"/>
          </a:xfrm>
        </p:spPr>
        <p:txBody>
          <a:bodyPr/>
          <a:lstStyle/>
          <a:p>
            <a:r>
              <a:rPr lang="en-GB" dirty="0" smtClean="0"/>
              <a:t>Indicator (according to OECD)</a:t>
            </a:r>
            <a:r>
              <a:rPr lang="en-US" altLang="en-US" dirty="0" smtClean="0"/>
              <a:t>: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dirty="0"/>
              <a:t>… </a:t>
            </a:r>
            <a:r>
              <a:rPr lang="en-US" b="1" i="1" dirty="0"/>
              <a:t>“a parameter, or a value derived from parameters, which points to, provides information about, or describes the state of a phenomenon/environment/area, with a significance extending beyond that directly associated with a parameter value</a:t>
            </a:r>
            <a:r>
              <a:rPr lang="en-US" b="1" i="1" dirty="0" smtClean="0"/>
              <a:t>”.</a:t>
            </a:r>
            <a:endParaRPr lang="en-US" altLang="en-US" dirty="0" smtClean="0"/>
          </a:p>
          <a:p>
            <a:r>
              <a:rPr lang="en-GB" altLang="en-US" dirty="0" smtClean="0"/>
              <a:t>Environmental sustainability indicators (according to 6 sources):</a:t>
            </a:r>
            <a:br>
              <a:rPr lang="en-GB" altLang="en-US" dirty="0" smtClean="0"/>
            </a:br>
            <a:r>
              <a:rPr lang="en-US" b="1" i="1" dirty="0"/>
              <a:t>Climate change, Ozone layer depletion, Eutrophication, Acidification, Toxic contamination, Air quality, Biodiversity, Cultural landscapes, Waste generation, Water resources, Forest resources, Fish resources, Soil degradation, Material resources, Transportation,</a:t>
            </a:r>
            <a:r>
              <a:rPr lang="en-US" dirty="0"/>
              <a:t> and </a:t>
            </a:r>
            <a:r>
              <a:rPr lang="en-US" b="1" i="1" dirty="0"/>
              <a:t>Energy use.</a:t>
            </a:r>
            <a:endParaRPr lang="sv-SE" b="1" i="1" dirty="0"/>
          </a:p>
          <a:p>
            <a:pPr eaLnBrk="1" hangingPunct="1"/>
            <a:endParaRPr lang="en-GB" altLang="en-US" dirty="0" smtClean="0"/>
          </a:p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007877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1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75" y="573782"/>
            <a:ext cx="7704138" cy="622970"/>
          </a:xfrm>
        </p:spPr>
        <p:txBody>
          <a:bodyPr/>
          <a:lstStyle/>
          <a:p>
            <a:pPr algn="ctr" eaLnBrk="1" hangingPunct="1"/>
            <a:r>
              <a:rPr lang="en-US" altLang="en-US" dirty="0" smtClean="0"/>
              <a:t>Case companies</a:t>
            </a:r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889"/>
          <a:stretch/>
        </p:blipFill>
        <p:spPr bwMode="auto">
          <a:xfrm>
            <a:off x="-176187" y="1556792"/>
            <a:ext cx="9320188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7465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75" y="285751"/>
            <a:ext cx="7704138" cy="622970"/>
          </a:xfrm>
        </p:spPr>
        <p:txBody>
          <a:bodyPr/>
          <a:lstStyle/>
          <a:p>
            <a:pPr algn="ctr" eaLnBrk="1" hangingPunct="1"/>
            <a:r>
              <a:rPr lang="en-US" altLang="en-US" dirty="0" smtClean="0"/>
              <a:t>Company A (CA)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079524"/>
            <a:ext cx="8892480" cy="5157788"/>
          </a:xfrm>
        </p:spPr>
        <p:txBody>
          <a:bodyPr/>
          <a:lstStyle/>
          <a:p>
            <a:r>
              <a:rPr lang="en-GB" dirty="0" smtClean="0"/>
              <a:t>Sustainability</a:t>
            </a:r>
            <a:br>
              <a:rPr lang="en-GB" dirty="0" smtClean="0"/>
            </a:br>
            <a:r>
              <a:rPr lang="en-GB" dirty="0" smtClean="0"/>
              <a:t>- increased interests</a:t>
            </a:r>
            <a:br>
              <a:rPr lang="en-GB" dirty="0" smtClean="0"/>
            </a:br>
            <a:r>
              <a:rPr lang="en-GB" dirty="0" smtClean="0"/>
              <a:t>- core goal of company management</a:t>
            </a:r>
            <a:br>
              <a:rPr lang="en-GB" dirty="0" smtClean="0"/>
            </a:br>
            <a:r>
              <a:rPr lang="en-GB" dirty="0" smtClean="0"/>
              <a:t>- </a:t>
            </a:r>
            <a:r>
              <a:rPr lang="en-GB" dirty="0" err="1" smtClean="0"/>
              <a:t>Lucie</a:t>
            </a:r>
            <a:r>
              <a:rPr lang="en-GB" dirty="0" smtClean="0"/>
              <a:t> label certified (working with ISO26000)</a:t>
            </a:r>
          </a:p>
          <a:p>
            <a:r>
              <a:rPr lang="en-GB" dirty="0" smtClean="0"/>
              <a:t>Indicators; many indicators developed through SYBIO;</a:t>
            </a:r>
            <a:br>
              <a:rPr lang="en-GB" dirty="0" smtClean="0"/>
            </a:br>
            <a:r>
              <a:rPr lang="en-GB" sz="1800" dirty="0" smtClean="0"/>
              <a:t>- </a:t>
            </a:r>
            <a:r>
              <a:rPr lang="en-GB" sz="1800" b="1" i="1" dirty="0" smtClean="0"/>
              <a:t>patronage</a:t>
            </a:r>
            <a:r>
              <a:rPr lang="en-GB" sz="1800" dirty="0" smtClean="0"/>
              <a:t> </a:t>
            </a:r>
            <a:r>
              <a:rPr lang="en-GB" sz="1800" dirty="0"/>
              <a:t>(financial endowment, number of apprentices and trainees, optimized business sustainability profile), </a:t>
            </a:r>
            <a:r>
              <a:rPr lang="en-GB" sz="1800" dirty="0" smtClean="0"/>
              <a:t/>
            </a:r>
            <a:br>
              <a:rPr lang="en-GB" sz="1800" dirty="0" smtClean="0"/>
            </a:br>
            <a:r>
              <a:rPr lang="en-GB" sz="1800" dirty="0" smtClean="0"/>
              <a:t>- </a:t>
            </a:r>
            <a:r>
              <a:rPr lang="en-GB" sz="1800" b="1" i="1" dirty="0" smtClean="0"/>
              <a:t>economy</a:t>
            </a:r>
            <a:r>
              <a:rPr lang="en-GB" sz="1800" dirty="0" smtClean="0"/>
              <a:t> </a:t>
            </a:r>
            <a:r>
              <a:rPr lang="en-GB" sz="1800" dirty="0"/>
              <a:t>(treasury, result of work, investment), </a:t>
            </a:r>
            <a:r>
              <a:rPr lang="en-GB" sz="1800" dirty="0" smtClean="0"/>
              <a:t/>
            </a:r>
            <a:br>
              <a:rPr lang="en-GB" sz="1800" dirty="0" smtClean="0"/>
            </a:br>
            <a:r>
              <a:rPr lang="en-GB" sz="1800" dirty="0" smtClean="0"/>
              <a:t>- </a:t>
            </a:r>
            <a:r>
              <a:rPr lang="en-GB" sz="1800" b="1" i="1" dirty="0" smtClean="0"/>
              <a:t>suppliers</a:t>
            </a:r>
            <a:r>
              <a:rPr lang="en-GB" sz="1800" dirty="0" smtClean="0"/>
              <a:t> </a:t>
            </a:r>
            <a:r>
              <a:rPr lang="en-GB" sz="1800" dirty="0"/>
              <a:t>(compliance from machine manufacturer, service, diversity of supply), </a:t>
            </a:r>
            <a:r>
              <a:rPr lang="en-GB" sz="1800" dirty="0" smtClean="0"/>
              <a:t/>
            </a:r>
            <a:br>
              <a:rPr lang="en-GB" sz="1800" dirty="0" smtClean="0"/>
            </a:br>
            <a:r>
              <a:rPr lang="en-GB" sz="1800" dirty="0" smtClean="0"/>
              <a:t>- </a:t>
            </a:r>
            <a:r>
              <a:rPr lang="en-GB" sz="1800" b="1" i="1" dirty="0" smtClean="0"/>
              <a:t>customers</a:t>
            </a:r>
            <a:r>
              <a:rPr lang="en-GB" sz="1800" dirty="0" smtClean="0"/>
              <a:t> </a:t>
            </a:r>
            <a:r>
              <a:rPr lang="en-GB" sz="1800" dirty="0"/>
              <a:t>(customer satisfaction, recurrence, successful tenders), </a:t>
            </a:r>
            <a:r>
              <a:rPr lang="en-GB" sz="1800" dirty="0" smtClean="0"/>
              <a:t/>
            </a:r>
            <a:br>
              <a:rPr lang="en-GB" sz="1800" dirty="0" smtClean="0"/>
            </a:br>
            <a:r>
              <a:rPr lang="en-GB" sz="1800" dirty="0" smtClean="0"/>
              <a:t>- </a:t>
            </a:r>
            <a:r>
              <a:rPr lang="en-GB" sz="1800" b="1" i="1" dirty="0" smtClean="0"/>
              <a:t>organization</a:t>
            </a:r>
            <a:r>
              <a:rPr lang="en-GB" sz="1800" dirty="0" smtClean="0"/>
              <a:t> </a:t>
            </a:r>
            <a:r>
              <a:rPr lang="en-GB" sz="1800" dirty="0"/>
              <a:t>(attendance, skills and knowledge, flow of information), and </a:t>
            </a:r>
            <a:r>
              <a:rPr lang="en-GB" sz="1800" dirty="0" smtClean="0"/>
              <a:t/>
            </a:r>
            <a:br>
              <a:rPr lang="en-GB" sz="1800" dirty="0" smtClean="0"/>
            </a:br>
            <a:r>
              <a:rPr lang="en-GB" sz="1800" dirty="0" smtClean="0"/>
              <a:t>- </a:t>
            </a:r>
            <a:r>
              <a:rPr lang="en-GB" sz="1800" b="1" i="1" dirty="0" smtClean="0"/>
              <a:t>products</a:t>
            </a:r>
            <a:r>
              <a:rPr lang="en-GB" sz="1800" dirty="0" smtClean="0"/>
              <a:t> </a:t>
            </a:r>
            <a:r>
              <a:rPr lang="en-GB" sz="1800" dirty="0"/>
              <a:t>(amount of innovation in the offers, the reliability of deals, use of equipment</a:t>
            </a:r>
            <a:r>
              <a:rPr lang="en-GB" sz="1800" dirty="0" smtClean="0"/>
              <a:t>).</a:t>
            </a:r>
            <a:endParaRPr lang="en-US" altLang="en-US" sz="1800" dirty="0" smtClean="0"/>
          </a:p>
          <a:p>
            <a:r>
              <a:rPr lang="en-GB" altLang="en-US" dirty="0" smtClean="0"/>
              <a:t>Environmental sustainability indicators:</a:t>
            </a:r>
            <a:br>
              <a:rPr lang="en-GB" altLang="en-US" dirty="0" smtClean="0"/>
            </a:br>
            <a:r>
              <a:rPr lang="en-GB" altLang="en-US" dirty="0" smtClean="0"/>
              <a:t>- amount of transportation</a:t>
            </a:r>
            <a:br>
              <a:rPr lang="en-GB" altLang="en-US" dirty="0" smtClean="0"/>
            </a:br>
            <a:r>
              <a:rPr lang="en-GB" altLang="en-US" dirty="0" smtClean="0"/>
              <a:t>- amount of energy used</a:t>
            </a:r>
            <a:endParaRPr lang="sv-SE" b="1" i="1" dirty="0"/>
          </a:p>
          <a:p>
            <a:pPr eaLnBrk="1" hangingPunct="1"/>
            <a:endParaRPr lang="en-GB" altLang="en-US" dirty="0" smtClean="0"/>
          </a:p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152147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1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75" y="285751"/>
            <a:ext cx="7704138" cy="622970"/>
          </a:xfrm>
        </p:spPr>
        <p:txBody>
          <a:bodyPr/>
          <a:lstStyle/>
          <a:p>
            <a:pPr algn="ctr" eaLnBrk="1" hangingPunct="1"/>
            <a:r>
              <a:rPr lang="en-US" altLang="en-US" dirty="0" smtClean="0"/>
              <a:t>Company B (CB)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0002" y="1079524"/>
            <a:ext cx="8072438" cy="5157788"/>
          </a:xfrm>
        </p:spPr>
        <p:txBody>
          <a:bodyPr/>
          <a:lstStyle/>
          <a:p>
            <a:r>
              <a:rPr lang="en-GB" dirty="0" smtClean="0"/>
              <a:t>Sustainability</a:t>
            </a:r>
            <a:br>
              <a:rPr lang="en-GB" dirty="0" smtClean="0"/>
            </a:br>
            <a:r>
              <a:rPr lang="en-GB" dirty="0" smtClean="0"/>
              <a:t>- organization, products and services</a:t>
            </a:r>
            <a:br>
              <a:rPr lang="en-GB" dirty="0" smtClean="0"/>
            </a:br>
            <a:r>
              <a:rPr lang="en-GB" dirty="0" smtClean="0"/>
              <a:t>- management supported</a:t>
            </a:r>
            <a:br>
              <a:rPr lang="en-GB" dirty="0" smtClean="0"/>
            </a:br>
            <a:r>
              <a:rPr lang="en-GB" dirty="0" smtClean="0"/>
              <a:t>- not well developed</a:t>
            </a:r>
          </a:p>
          <a:p>
            <a:r>
              <a:rPr lang="en-GB" dirty="0" smtClean="0"/>
              <a:t>Indicators</a:t>
            </a:r>
            <a:br>
              <a:rPr lang="en-GB" dirty="0" smtClean="0"/>
            </a:br>
            <a:r>
              <a:rPr lang="en-GB" dirty="0" smtClean="0"/>
              <a:t>- only economic figures now</a:t>
            </a:r>
            <a:br>
              <a:rPr lang="en-GB" dirty="0" smtClean="0"/>
            </a:br>
            <a:r>
              <a:rPr lang="en-GB" dirty="0" smtClean="0"/>
              <a:t>- took too long to measure and follow up</a:t>
            </a:r>
            <a:br>
              <a:rPr lang="en-GB" dirty="0" smtClean="0"/>
            </a:br>
            <a:r>
              <a:rPr lang="en-GB" dirty="0" smtClean="0"/>
              <a:t>- interested in following indicators: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sz="1800" b="1" i="1" dirty="0"/>
              <a:t>economic</a:t>
            </a:r>
            <a:r>
              <a:rPr lang="en-GB" sz="1800" dirty="0"/>
              <a:t> (return on each deal, amount of won tenders, amount of productivity, number of satisfied customers</a:t>
            </a:r>
            <a:r>
              <a:rPr lang="en-GB" sz="1800" dirty="0" smtClean="0"/>
              <a:t>)</a:t>
            </a:r>
            <a:br>
              <a:rPr lang="en-GB" sz="1800" dirty="0" smtClean="0"/>
            </a:br>
            <a:r>
              <a:rPr lang="en-GB" sz="1800" b="1" i="1" dirty="0" smtClean="0"/>
              <a:t>environmental</a:t>
            </a:r>
            <a:r>
              <a:rPr lang="en-GB" sz="1800" dirty="0" smtClean="0"/>
              <a:t> </a:t>
            </a:r>
            <a:r>
              <a:rPr lang="en-GB" sz="1800" dirty="0"/>
              <a:t>(quality of the product, amount of transportation, lifetime of the products</a:t>
            </a:r>
            <a:r>
              <a:rPr lang="en-GB" sz="1800" dirty="0" smtClean="0"/>
              <a:t>)</a:t>
            </a:r>
            <a:br>
              <a:rPr lang="en-GB" sz="1800" dirty="0" smtClean="0"/>
            </a:br>
            <a:r>
              <a:rPr lang="en-GB" sz="1800" b="1" i="1" dirty="0" smtClean="0"/>
              <a:t>social</a:t>
            </a:r>
            <a:r>
              <a:rPr lang="en-GB" sz="1800" dirty="0" smtClean="0"/>
              <a:t> </a:t>
            </a:r>
            <a:r>
              <a:rPr lang="en-GB" sz="1800" dirty="0"/>
              <a:t>(number of satisfied employees</a:t>
            </a:r>
            <a:r>
              <a:rPr lang="en-GB" sz="1800" dirty="0" smtClean="0"/>
              <a:t>).</a:t>
            </a:r>
            <a:endParaRPr lang="en-GB" altLang="en-US" sz="2400" dirty="0" smtClean="0"/>
          </a:p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707357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1" grpId="0" build="p"/>
    </p:bldLst>
  </p:timing>
</p:sld>
</file>

<file path=ppt/theme/theme1.xml><?xml version="1.0" encoding="utf-8"?>
<a:theme xmlns:a="http://schemas.openxmlformats.org/drawingml/2006/main" name="LiU2011">
  <a:themeElements>
    <a:clrScheme name="1_Kant 1">
      <a:dk1>
        <a:srgbClr val="000000"/>
      </a:dk1>
      <a:lt1>
        <a:srgbClr val="FFFFFF"/>
      </a:lt1>
      <a:dk2>
        <a:srgbClr val="457CAE"/>
      </a:dk2>
      <a:lt2>
        <a:srgbClr val="666699"/>
      </a:lt2>
      <a:accent1>
        <a:srgbClr val="198CFF"/>
      </a:accent1>
      <a:accent2>
        <a:srgbClr val="FFCC99"/>
      </a:accent2>
      <a:accent3>
        <a:srgbClr val="FFFFFF"/>
      </a:accent3>
      <a:accent4>
        <a:srgbClr val="000000"/>
      </a:accent4>
      <a:accent5>
        <a:srgbClr val="ABC5FF"/>
      </a:accent5>
      <a:accent6>
        <a:srgbClr val="E7B98A"/>
      </a:accent6>
      <a:hlink>
        <a:srgbClr val="99FF66"/>
      </a:hlink>
      <a:folHlink>
        <a:srgbClr val="CCEC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022350" marR="0" indent="-350838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1"/>
          </a:buClr>
          <a:buSzPct val="65000"/>
          <a:buFont typeface="Wingdings" pitchFamily="2" charset="2"/>
          <a:buNone/>
          <a:tabLst/>
          <a:defRPr kumimoji="0" lang="sv-SE" sz="12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022350" marR="0" indent="-350838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1"/>
          </a:buClr>
          <a:buSzPct val="65000"/>
          <a:buFont typeface="Wingdings" pitchFamily="2" charset="2"/>
          <a:buNone/>
          <a:tabLst/>
          <a:defRPr kumimoji="0" lang="sv-SE" sz="12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1_Kant 1">
        <a:dk1>
          <a:srgbClr val="000000"/>
        </a:dk1>
        <a:lt1>
          <a:srgbClr val="FFFFFF"/>
        </a:lt1>
        <a:dk2>
          <a:srgbClr val="457CAE"/>
        </a:dk2>
        <a:lt2>
          <a:srgbClr val="666699"/>
        </a:lt2>
        <a:accent1>
          <a:srgbClr val="198CFF"/>
        </a:accent1>
        <a:accent2>
          <a:srgbClr val="FFCC99"/>
        </a:accent2>
        <a:accent3>
          <a:srgbClr val="FFFFFF"/>
        </a:accent3>
        <a:accent4>
          <a:srgbClr val="000000"/>
        </a:accent4>
        <a:accent5>
          <a:srgbClr val="ABC5FF"/>
        </a:accent5>
        <a:accent6>
          <a:srgbClr val="E7B98A"/>
        </a:accent6>
        <a:hlink>
          <a:srgbClr val="99FF66"/>
        </a:hlink>
        <a:folHlink>
          <a:srgbClr val="CCEC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19432</TotalTime>
  <Words>178</Words>
  <Application>Microsoft Office PowerPoint</Application>
  <PresentationFormat>Affichage à l'écran (4:3)</PresentationFormat>
  <Paragraphs>60</Paragraphs>
  <Slides>13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4" baseType="lpstr">
      <vt:lpstr>LiU2011</vt:lpstr>
      <vt:lpstr>Sustainability indicators for Small and Medium-sized Enterprises (SMEs) in the transition to provide Product-Service Systems (PSS)</vt:lpstr>
      <vt:lpstr>Présentation PowerPoint</vt:lpstr>
      <vt:lpstr>Présentation PowerPoint</vt:lpstr>
      <vt:lpstr>Background and objective of paper</vt:lpstr>
      <vt:lpstr>Research methodology</vt:lpstr>
      <vt:lpstr>Indicators</vt:lpstr>
      <vt:lpstr>Case companies</vt:lpstr>
      <vt:lpstr>Company A (CA)</vt:lpstr>
      <vt:lpstr>Company B (CB)</vt:lpstr>
      <vt:lpstr>Company C (CC)</vt:lpstr>
      <vt:lpstr>Environmental sustainable indicators</vt:lpstr>
      <vt:lpstr>Discussion and conclusion</vt:lpstr>
      <vt:lpstr>Présentation PowerPoint</vt:lpstr>
    </vt:vector>
  </TitlesOfParts>
  <Company>Linköpings universitet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PPTmall LiU 2008 svensk</dc:title>
  <dc:creator>LiU ER</dc:creator>
  <cp:lastModifiedBy>MEDINI Khaled</cp:lastModifiedBy>
  <cp:revision>762</cp:revision>
  <cp:lastPrinted>2013-10-10T12:35:32Z</cp:lastPrinted>
  <dcterms:created xsi:type="dcterms:W3CDTF">2006-02-07T10:14:46Z</dcterms:created>
  <dcterms:modified xsi:type="dcterms:W3CDTF">2015-06-11T15:50:26Z</dcterms:modified>
</cp:coreProperties>
</file>